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53" r:id="rId2"/>
    <p:sldId id="354" r:id="rId3"/>
    <p:sldId id="355" r:id="rId4"/>
    <p:sldId id="356" r:id="rId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8E3"/>
    <a:srgbClr val="B79E6E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17"/>
    <p:restoredTop sz="96405"/>
  </p:normalViewPr>
  <p:slideViewPr>
    <p:cSldViewPr>
      <p:cViewPr varScale="1">
        <p:scale>
          <a:sx n="112" d="100"/>
          <a:sy n="112" d="100"/>
        </p:scale>
        <p:origin x="2166" y="90"/>
      </p:cViewPr>
      <p:guideLst>
        <p:guide orient="horz" pos="2160"/>
        <p:guide pos="2880"/>
      </p:guideLst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7EBD4-33F1-4E74-8B54-B35302B11334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F19B1-5BEF-4995-8F77-0C6296DEDA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713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2581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>
            <a:spLocks noGrp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6672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>
            <a:spLocks noGrp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9239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>
            <a:spLocks noGrp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37153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B4D1-FBD8-4AA4-B23C-8EFE851C8439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979A-93BF-4F43-AA18-03AABF65A4C7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BD62C-4BCB-476B-811A-CDA9557FF61C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9DB32C82-AF0E-4597-BF96-9E01B38A2F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61000"/>
          </a:blip>
          <a:srcRect l="2077" t="4923" r="23804" b="10344"/>
          <a:stretch/>
        </p:blipFill>
        <p:spPr>
          <a:xfrm>
            <a:off x="1" y="-1"/>
            <a:ext cx="9143999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98418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5AFA-04C3-4B40-B8BA-8A314D936875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CB5-D77D-4CC2-AA44-4ACCDF271AB6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C88A-ABFB-4D49-8DA5-64C752FFEEC7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8DC48-5652-4C22-9A39-00BE99D38380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1113-C27D-488F-AAD5-7FAE46E5F630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F198-8737-4937-92FF-B98AE9F01354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14E0-75F2-442C-BA04-FE3AADCEC786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31AB-4D4D-4914-8217-5CCEE94DEFC9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D9C66-5845-490F-81C9-A8887925597E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hyperlink" Target="mailto:chia58@rambler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10" Type="http://schemas.openxmlformats.org/officeDocument/2006/relationships/image" Target="../media/image11.jpeg"/><Relationship Id="rId4" Type="http://schemas.openxmlformats.org/officeDocument/2006/relationships/image" Target="../media/image3.pn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2.pn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>
            <a:extLst>
              <a:ext uri="{FF2B5EF4-FFF2-40B4-BE49-F238E27FC236}">
                <a16:creationId xmlns="" xmlns:a16="http://schemas.microsoft.com/office/drawing/2014/main" id="{64EEDDD6-8937-FB8D-275B-3BC9538CAA56}"/>
              </a:ext>
            </a:extLst>
          </p:cNvPr>
          <p:cNvSpPr/>
          <p:nvPr/>
        </p:nvSpPr>
        <p:spPr>
          <a:xfrm>
            <a:off x="2825656" y="5187692"/>
            <a:ext cx="2834830" cy="759758"/>
          </a:xfrm>
          <a:prstGeom prst="roundRect">
            <a:avLst>
              <a:gd name="adj" fmla="val 13575"/>
            </a:avLst>
          </a:prstGeom>
          <a:solidFill>
            <a:srgbClr val="EBE8E3"/>
          </a:solidFill>
          <a:ln w="3175">
            <a:solidFill>
              <a:srgbClr val="B79E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="" xmlns:a16="http://schemas.microsoft.com/office/drawing/2014/main" id="{4836BD4D-E9F7-D544-E68D-DB29EDEC99F3}"/>
              </a:ext>
            </a:extLst>
          </p:cNvPr>
          <p:cNvSpPr/>
          <p:nvPr/>
        </p:nvSpPr>
        <p:spPr>
          <a:xfrm>
            <a:off x="2825656" y="3907298"/>
            <a:ext cx="2834830" cy="1162136"/>
          </a:xfrm>
          <a:prstGeom prst="roundRect">
            <a:avLst>
              <a:gd name="adj" fmla="val 9900"/>
            </a:avLst>
          </a:prstGeom>
          <a:solidFill>
            <a:srgbClr val="EBE8E3"/>
          </a:solidFill>
          <a:ln w="3175">
            <a:solidFill>
              <a:srgbClr val="B79E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>
            <a:extLst>
              <a:ext uri="{FF2B5EF4-FFF2-40B4-BE49-F238E27FC236}">
                <a16:creationId xmlns="" xmlns:a16="http://schemas.microsoft.com/office/drawing/2014/main" id="{DCA90A16-C936-D9A4-4C86-9F686B543290}"/>
              </a:ext>
            </a:extLst>
          </p:cNvPr>
          <p:cNvSpPr/>
          <p:nvPr/>
        </p:nvSpPr>
        <p:spPr>
          <a:xfrm>
            <a:off x="5782065" y="3896106"/>
            <a:ext cx="2953599" cy="2787055"/>
          </a:xfrm>
          <a:prstGeom prst="roundRect">
            <a:avLst>
              <a:gd name="adj" fmla="val 5985"/>
            </a:avLst>
          </a:prstGeom>
          <a:solidFill>
            <a:srgbClr val="EBE8E3"/>
          </a:solidFill>
          <a:ln w="3175">
            <a:solidFill>
              <a:srgbClr val="B79E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>
            <a:extLst>
              <a:ext uri="{FF2B5EF4-FFF2-40B4-BE49-F238E27FC236}">
                <a16:creationId xmlns="" xmlns:a16="http://schemas.microsoft.com/office/drawing/2014/main" id="{4CEAA340-EB15-42F6-FCDA-41F279848A5D}"/>
              </a:ext>
            </a:extLst>
          </p:cNvPr>
          <p:cNvSpPr/>
          <p:nvPr/>
        </p:nvSpPr>
        <p:spPr>
          <a:xfrm>
            <a:off x="209064" y="3899369"/>
            <a:ext cx="2529794" cy="2048080"/>
          </a:xfrm>
          <a:prstGeom prst="roundRect">
            <a:avLst>
              <a:gd name="adj" fmla="val 5985"/>
            </a:avLst>
          </a:prstGeom>
          <a:solidFill>
            <a:srgbClr val="EBE8E3"/>
          </a:solidFill>
          <a:ln w="3175">
            <a:solidFill>
              <a:srgbClr val="B79E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Рисунок 27">
            <a:extLst>
              <a:ext uri="{FF2B5EF4-FFF2-40B4-BE49-F238E27FC236}">
                <a16:creationId xmlns="" xmlns:a16="http://schemas.microsoft.com/office/drawing/2014/main" id="{152CE212-EF93-0EFC-51A5-73DCC21A85C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" t="-708" r="62303" b="72076"/>
          <a:stretch/>
        </p:blipFill>
        <p:spPr>
          <a:xfrm flipV="1">
            <a:off x="0" y="6034912"/>
            <a:ext cx="2074848" cy="87856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BABFC2A7-584F-12EA-BB6D-4CACA870AF3B}"/>
              </a:ext>
            </a:extLst>
          </p:cNvPr>
          <p:cNvSpPr txBox="1"/>
          <p:nvPr/>
        </p:nvSpPr>
        <p:spPr>
          <a:xfrm>
            <a:off x="1152943" y="2868307"/>
            <a:ext cx="7439898" cy="923289"/>
          </a:xfrm>
          <a:prstGeom prst="roundRect">
            <a:avLst>
              <a:gd name="adj" fmla="val 7425"/>
            </a:avLst>
          </a:prstGeom>
          <a:solidFill>
            <a:srgbClr val="EBE8E3"/>
          </a:solidFill>
          <a:ln w="3175">
            <a:solidFill>
              <a:srgbClr val="A88C54"/>
            </a:solidFill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 algn="ctr" fontAlgn="b"/>
            <a:endParaRPr lang="ru-RU" sz="1782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7C2B236F-9804-D7BC-F36B-D209AFE38642}"/>
              </a:ext>
            </a:extLst>
          </p:cNvPr>
          <p:cNvSpPr txBox="1"/>
          <p:nvPr/>
        </p:nvSpPr>
        <p:spPr>
          <a:xfrm>
            <a:off x="929223" y="2531047"/>
            <a:ext cx="7663617" cy="678956"/>
          </a:xfrm>
          <a:prstGeom prst="roundRect">
            <a:avLst>
              <a:gd name="adj" fmla="val 50000"/>
            </a:avLst>
          </a:prstGeom>
          <a:solidFill>
            <a:srgbClr val="B69E6E"/>
          </a:solidFill>
          <a:ln w="3175">
            <a:noFill/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 algn="ctr" fontAlgn="b"/>
            <a:endParaRPr lang="ru-RU" sz="1782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177344" y="2060845"/>
            <a:ext cx="7427101" cy="253875"/>
          </a:xfrm>
          <a:prstGeom prst="rect">
            <a:avLst/>
          </a:prstGeom>
          <a:solidFill>
            <a:srgbClr val="EBE8E3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1050" b="1" dirty="0" smtClean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Основатель </a:t>
            </a:r>
            <a:r>
              <a:rPr lang="ru-RU" sz="1050" b="1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научной школы: </a:t>
            </a:r>
            <a:r>
              <a:rPr lang="ru-RU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И.А. </a:t>
            </a:r>
            <a:r>
              <a:rPr lang="ru-RU" sz="105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Чуканов</a:t>
            </a:r>
            <a:r>
              <a:rPr lang="ru-RU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доктор </a:t>
            </a:r>
            <a:r>
              <a:rPr lang="ru-RU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исторических </a:t>
            </a:r>
            <a:r>
              <a:rPr lang="ru-RU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наук, профессор</a:t>
            </a:r>
            <a:endParaRPr lang="ru-RU" sz="105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233862" y="4146145"/>
            <a:ext cx="2470220" cy="1061789"/>
          </a:xfrm>
          <a:prstGeom prst="rect">
            <a:avLst/>
          </a:prstGeom>
          <a:solidFill>
            <a:srgbClr val="EBE8E3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Отличник военного строительства,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Отличник Тыла Вооруженных Сил РФ,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Медаль 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«За отличие в воинской службе»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Благодарность Министра Просвещения РФ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Благодарность Министра юстиции РФ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2862521" y="4146145"/>
            <a:ext cx="2797970" cy="830956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Автор более </a:t>
            </a:r>
            <a:r>
              <a:rPr lang="ru-RU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350 научных публикаций, 30 учебников и учебных пособий, индивидуальных и коллективных монографий. </a:t>
            </a:r>
            <a:endParaRPr lang="ru-RU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 научным руководством подготовлено </a:t>
            </a:r>
            <a:r>
              <a:rPr lang="ru-RU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докторов и 25 </a:t>
            </a:r>
            <a:r>
              <a:rPr lang="ru-RU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кандидатов наук в области </a:t>
            </a:r>
            <a:r>
              <a:rPr lang="ru-RU" sz="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отечественной истории</a:t>
            </a:r>
            <a:endParaRPr lang="ru-RU" sz="9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5697348" y="4120982"/>
            <a:ext cx="3038316" cy="261298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78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Boyko</a:t>
            </a:r>
            <a:r>
              <a:rPr lang="en-US" sz="7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N.S., Romanova M.A., </a:t>
            </a:r>
            <a:r>
              <a:rPr lang="en-US" sz="78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Chukanov</a:t>
            </a:r>
            <a:r>
              <a:rPr lang="en-US" sz="7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I.A. </a:t>
            </a:r>
            <a:r>
              <a:rPr lang="en-US" sz="78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Nikolaev</a:t>
            </a:r>
            <a:r>
              <a:rPr lang="en-US" sz="7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E.E.,  The Work of the Country Court on Settlement of Land Disputes in the First Half of the 19th Century in Russian Empire ( based on the Simbirsk Province materials) //ESTUDIOS HISTÓRICOS – </a:t>
            </a:r>
            <a:r>
              <a:rPr lang="en-US" sz="78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CDHRPyB</a:t>
            </a:r>
            <a:r>
              <a:rPr lang="en-US" sz="7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en-US" sz="78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Año</a:t>
            </a:r>
            <a:r>
              <a:rPr lang="en-US" sz="7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XIII – </a:t>
            </a:r>
            <a:r>
              <a:rPr lang="en-US" sz="78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Diciembre</a:t>
            </a:r>
            <a:r>
              <a:rPr lang="en-US" sz="7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2021 - Nº 26 – ISSN: 1688-5317. </a:t>
            </a:r>
            <a:r>
              <a:rPr lang="en-US" sz="78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Uruguay</a:t>
            </a:r>
            <a:endParaRPr lang="ru-RU" sz="78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78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Mukhamedov</a:t>
            </a:r>
            <a:r>
              <a:rPr lang="en-US" sz="7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R.A., </a:t>
            </a:r>
            <a:r>
              <a:rPr lang="en-US" sz="78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Nekrasov</a:t>
            </a:r>
            <a:r>
              <a:rPr lang="en-US" sz="7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V.A., </a:t>
            </a:r>
            <a:r>
              <a:rPr lang="en-US" sz="78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Plokhoi</a:t>
            </a:r>
            <a:r>
              <a:rPr lang="en-US" sz="7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D. S.,  Romanova M.A.   </a:t>
            </a:r>
            <a:r>
              <a:rPr lang="en-US" sz="78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Chukanov</a:t>
            </a:r>
            <a:r>
              <a:rPr lang="en-US" sz="7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I.A.REBELLION OF PEASANTS IN RUSSIA IN 19TH CENTURY IN THE VOLGA REGION //SCTCMG 2021 </a:t>
            </a:r>
            <a:r>
              <a:rPr lang="en-US" sz="78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nternational</a:t>
            </a:r>
            <a:r>
              <a:rPr lang="en-US" sz="7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Scientific Conference «Social and Cultural Transformations in the Context of Modern Globalism</a:t>
            </a:r>
            <a:r>
              <a:rPr lang="en-US" sz="78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endParaRPr lang="ru-RU" sz="78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7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NVESTIGATION AUTHORITIES FIGHTING CRIME IN PRE-REVOLUTIONARY RUSSIA IN THE 19TH CENTURY </a:t>
            </a:r>
            <a:r>
              <a:rPr lang="en-US" sz="78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nternational</a:t>
            </a:r>
            <a:r>
              <a:rPr lang="en-US" sz="7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Scientific Conference «Social and Cultural Transformations in the Context of Modern Globalism</a:t>
            </a:r>
            <a:r>
              <a:rPr lang="en-US" sz="78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endParaRPr lang="ru-RU" sz="78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78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Чуканов</a:t>
            </a:r>
            <a:r>
              <a:rPr lang="ru-RU" sz="7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И.А., Романова М.А., Некрасов В.А</a:t>
            </a:r>
            <a:r>
              <a:rPr lang="ru-RU" sz="78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Правовая </a:t>
            </a:r>
            <a:r>
              <a:rPr lang="ru-RU" sz="78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политика Российского государства по поддержанию престижа Российской армии в первой половине XIX века и ее реализация на местах (на материалах Симбирской губернии) //Вестник гуманитарных наук при Правительстве Мордовии. 2021. № 4 (60) С. 7-15</a:t>
            </a:r>
          </a:p>
        </p:txBody>
      </p:sp>
      <p:sp>
        <p:nvSpPr>
          <p:cNvPr id="97" name="Google Shape;97;p1"/>
          <p:cNvSpPr txBox="1"/>
          <p:nvPr/>
        </p:nvSpPr>
        <p:spPr>
          <a:xfrm>
            <a:off x="1177346" y="1766079"/>
            <a:ext cx="7427102" cy="261570"/>
          </a:xfrm>
          <a:prstGeom prst="rect">
            <a:avLst/>
          </a:prstGeom>
          <a:solidFill>
            <a:srgbClr val="EBE8E3"/>
          </a:solidFill>
          <a:ln w="9525" cap="flat" cmpd="sng">
            <a:solidFill>
              <a:schemeClr val="bg1">
                <a:lumMod val="9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 b="1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Год основания научной школы:</a:t>
            </a:r>
            <a:r>
              <a:rPr lang="ru-RU" sz="1050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 </a:t>
            </a:r>
            <a:r>
              <a:rPr lang="ru-RU" sz="1050" dirty="0" smtClean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2012г</a:t>
            </a:r>
            <a:r>
              <a:rPr lang="ru-RU" sz="1050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.</a:t>
            </a:r>
            <a:endParaRPr sz="1050" i="1" dirty="0">
              <a:solidFill>
                <a:schemeClr val="dk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1316172" y="2562182"/>
            <a:ext cx="6327769" cy="27695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Руководитель научной школы </a:t>
            </a:r>
            <a:r>
              <a:rPr lang="ru-R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Чуканов</a:t>
            </a:r>
            <a:r>
              <a:rPr lang="ru-RU" sz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Иван Альбертович</a:t>
            </a:r>
            <a:endParaRPr sz="12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DFAB5CBB-8561-EE78-A23F-9899B3AADC95}"/>
              </a:ext>
            </a:extLst>
          </p:cNvPr>
          <p:cNvSpPr txBox="1"/>
          <p:nvPr/>
        </p:nvSpPr>
        <p:spPr>
          <a:xfrm>
            <a:off x="31512" y="4063"/>
            <a:ext cx="5188560" cy="846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ИЗУЧЕНИЕ ОПЫТА СТАНОВЛЕНИЯ РЕГИОНАЛЬНЫХ ГОСУДАРСТВЕННЫХ ОРГАНОВ ВЛАСТИ, ПРАВОВЫХ УЧРЕЖДЕНИЙ, ОБРАЗОВАТЕЛЬНЫХ СИСТЕМ, ОБЩЕСТВЕННЫХ ОРГАНИЗАЦИЙ, КОНФЕССИЙ В </a:t>
            </a:r>
            <a:r>
              <a:rPr lang="en-US" sz="1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XIX</a:t>
            </a:r>
            <a:r>
              <a:rPr lang="ru-RU" sz="1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sz="1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XX</a:t>
            </a:r>
            <a:r>
              <a:rPr lang="ru-RU" sz="1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3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ВВ.</a:t>
            </a:r>
            <a:r>
              <a:rPr lang="en-US" sz="13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300" b="1" i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BD965B67-9B49-2032-3F85-D753230B7D4A}"/>
              </a:ext>
            </a:extLst>
          </p:cNvPr>
          <p:cNvSpPr txBox="1"/>
          <p:nvPr/>
        </p:nvSpPr>
        <p:spPr>
          <a:xfrm>
            <a:off x="1233597" y="3250413"/>
            <a:ext cx="7359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1991 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преподаватель, ст. преподаватель,  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профессор, заведующий кафедрой, декан факультета, 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профессор кафедры истории историко-филологического факультета </a:t>
            </a:r>
            <a:r>
              <a:rPr lang="ru-RU" sz="1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УлГПУ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им. И.Н. Ульянова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316172" y="2797433"/>
            <a:ext cx="7043305" cy="369291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9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профессор кафедры </a:t>
            </a:r>
            <a:r>
              <a:rPr lang="ru-RU" sz="9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истории историко-филологического факультета </a:t>
            </a:r>
            <a:r>
              <a:rPr lang="ru-RU" sz="900" i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УлГПУ</a:t>
            </a:r>
            <a:r>
              <a:rPr lang="ru-RU" sz="9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им. </a:t>
            </a:r>
            <a:r>
              <a:rPr lang="ru-RU" sz="9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И.Н. Ульянова, </a:t>
            </a:r>
            <a:r>
              <a:rPr lang="ru-RU" sz="9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доктор </a:t>
            </a:r>
            <a:r>
              <a:rPr lang="ru-RU" sz="9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исторических </a:t>
            </a:r>
            <a:r>
              <a:rPr lang="ru-RU" sz="9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наук, профессор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D61A9EC-D90D-E037-168F-E34E1F4B0FCF}"/>
              </a:ext>
            </a:extLst>
          </p:cNvPr>
          <p:cNvSpPr txBox="1"/>
          <p:nvPr/>
        </p:nvSpPr>
        <p:spPr>
          <a:xfrm>
            <a:off x="1097036" y="972762"/>
            <a:ext cx="543022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ФГБОУ ВО </a:t>
            </a:r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«Ульяновский </a:t>
            </a:r>
            <a:r>
              <a:rPr lang="ru-RU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государственный педагогический университет им. </a:t>
            </a:r>
            <a:r>
              <a:rPr lang="ru-RU" sz="1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И.Н.Ульянова</a:t>
            </a:r>
            <a:r>
              <a:rPr lang="ru-RU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endParaRPr lang="ru-RU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00DD7E95-DABC-5196-EBF1-E7636F05BB2D}"/>
              </a:ext>
            </a:extLst>
          </p:cNvPr>
          <p:cNvSpPr txBox="1"/>
          <p:nvPr/>
        </p:nvSpPr>
        <p:spPr>
          <a:xfrm>
            <a:off x="218580" y="3896107"/>
            <a:ext cx="2520278" cy="215211"/>
          </a:xfrm>
          <a:prstGeom prst="roundRect">
            <a:avLst>
              <a:gd name="adj" fmla="val 50000"/>
            </a:avLst>
          </a:prstGeom>
          <a:solidFill>
            <a:srgbClr val="B69E6E"/>
          </a:solidFill>
          <a:ln w="3175">
            <a:noFill/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 algn="ctr" fontAlgn="b"/>
            <a:r>
              <a:rPr lang="ru-RU" sz="1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Награды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D7ECBF71-2703-D879-0ECD-B8FA795EEC04}"/>
              </a:ext>
            </a:extLst>
          </p:cNvPr>
          <p:cNvSpPr txBox="1"/>
          <p:nvPr/>
        </p:nvSpPr>
        <p:spPr>
          <a:xfrm>
            <a:off x="2825659" y="3896107"/>
            <a:ext cx="2834831" cy="215211"/>
          </a:xfrm>
          <a:prstGeom prst="roundRect">
            <a:avLst>
              <a:gd name="adj" fmla="val 50000"/>
            </a:avLst>
          </a:prstGeom>
          <a:solidFill>
            <a:srgbClr val="B69E6E"/>
          </a:solidFill>
          <a:ln w="3175">
            <a:noFill/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 algn="ctr" fontAlgn="b"/>
            <a:r>
              <a:rPr lang="ru-RU" sz="1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Достижения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B4942EA2-F583-E44E-7FAF-2106CE2F384A}"/>
              </a:ext>
            </a:extLst>
          </p:cNvPr>
          <p:cNvSpPr txBox="1"/>
          <p:nvPr/>
        </p:nvSpPr>
        <p:spPr>
          <a:xfrm>
            <a:off x="5782067" y="3896107"/>
            <a:ext cx="2953599" cy="215211"/>
          </a:xfrm>
          <a:prstGeom prst="roundRect">
            <a:avLst>
              <a:gd name="adj" fmla="val 50000"/>
            </a:avLst>
          </a:prstGeom>
          <a:solidFill>
            <a:srgbClr val="B69E6E"/>
          </a:solidFill>
          <a:ln w="3175">
            <a:noFill/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 algn="ctr" fontAlgn="b"/>
            <a:r>
              <a:rPr lang="ru-RU" sz="11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Публикации</a:t>
            </a:r>
            <a:endParaRPr lang="ru-RU" sz="11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80E15DA1-1E94-B1EC-F658-2A3F89C5DB6C}"/>
              </a:ext>
            </a:extLst>
          </p:cNvPr>
          <p:cNvSpPr txBox="1"/>
          <p:nvPr/>
        </p:nvSpPr>
        <p:spPr>
          <a:xfrm>
            <a:off x="1173117" y="1507799"/>
            <a:ext cx="2318763" cy="208198"/>
          </a:xfrm>
          <a:prstGeom prst="roundRect">
            <a:avLst>
              <a:gd name="adj" fmla="val 50000"/>
            </a:avLst>
          </a:prstGeom>
          <a:solidFill>
            <a:srgbClr val="B69E6E"/>
          </a:solidFill>
          <a:ln w="3175">
            <a:noFill/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>
              <a:buClr>
                <a:schemeClr val="dk1"/>
              </a:buClr>
            </a:pPr>
            <a:r>
              <a:rPr lang="ru-RU" sz="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Предметная область: </a:t>
            </a:r>
            <a:r>
              <a:rPr lang="ru-RU" sz="9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история</a:t>
            </a:r>
            <a:endParaRPr lang="ru-RU" sz="9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9" name="Рисунок 28">
            <a:extLst>
              <a:ext uri="{FF2B5EF4-FFF2-40B4-BE49-F238E27FC236}">
                <a16:creationId xmlns="" xmlns:a16="http://schemas.microsoft.com/office/drawing/2014/main" id="{104DEDFE-D641-BA24-1B7F-B1A2888B0FB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55" t="75007" b="-111"/>
          <a:stretch/>
        </p:blipFill>
        <p:spPr>
          <a:xfrm flipV="1">
            <a:off x="6527266" y="8729"/>
            <a:ext cx="2616734" cy="861044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="" xmlns:a16="http://schemas.microsoft.com/office/drawing/2014/main" id="{7785D455-ABAA-4494-496B-40CB6502ED3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923" y="259714"/>
            <a:ext cx="1148470" cy="432569"/>
          </a:xfrm>
          <a:prstGeom prst="rect">
            <a:avLst/>
          </a:prstGeom>
        </p:spPr>
      </p:pic>
      <p:sp>
        <p:nvSpPr>
          <p:cNvPr id="31" name="Овал 30">
            <a:extLst>
              <a:ext uri="{FF2B5EF4-FFF2-40B4-BE49-F238E27FC236}">
                <a16:creationId xmlns="" xmlns:a16="http://schemas.microsoft.com/office/drawing/2014/main" id="{57F46AC8-3F4B-18D8-108D-0EE172C864FA}"/>
              </a:ext>
            </a:extLst>
          </p:cNvPr>
          <p:cNvSpPr/>
          <p:nvPr/>
        </p:nvSpPr>
        <p:spPr>
          <a:xfrm>
            <a:off x="7469193" y="46718"/>
            <a:ext cx="788781" cy="7887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2" name="Рисунок 31">
            <a:extLst>
              <a:ext uri="{FF2B5EF4-FFF2-40B4-BE49-F238E27FC236}">
                <a16:creationId xmlns="" xmlns:a16="http://schemas.microsoft.com/office/drawing/2014/main" id="{B457BFF4-1621-7531-80F2-4E191A5F1093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84566" y="174838"/>
            <a:ext cx="558037" cy="503594"/>
          </a:xfrm>
          <a:prstGeom prst="rect">
            <a:avLst/>
          </a:prstGeom>
        </p:spPr>
      </p:pic>
      <p:sp>
        <p:nvSpPr>
          <p:cNvPr id="6" name="Google Shape;95;p1">
            <a:extLst>
              <a:ext uri="{FF2B5EF4-FFF2-40B4-BE49-F238E27FC236}">
                <a16:creationId xmlns="" xmlns:a16="http://schemas.microsoft.com/office/drawing/2014/main" id="{82485256-7E3B-4A42-1709-462489F00B82}"/>
              </a:ext>
            </a:extLst>
          </p:cNvPr>
          <p:cNvSpPr txBox="1"/>
          <p:nvPr/>
        </p:nvSpPr>
        <p:spPr>
          <a:xfrm>
            <a:off x="2862518" y="5410511"/>
            <a:ext cx="2797969" cy="64629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Тел. 8 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(927) 270-71-34</a:t>
            </a:r>
            <a:r>
              <a:rPr lang="ru-RU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E-mail: </a:t>
            </a:r>
            <a:r>
              <a:rPr lang="en" sz="9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7"/>
              </a:rPr>
              <a:t>chia58@rambler.ru</a:t>
            </a:r>
            <a:endParaRPr lang="ru-RU" sz="9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Сайт: </a:t>
            </a:r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https://www.ulspu.ru</a:t>
            </a:r>
            <a:endParaRPr lang="en" sz="900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9D13F1B-32C5-ACEF-28F7-84719E72DAB8}"/>
              </a:ext>
            </a:extLst>
          </p:cNvPr>
          <p:cNvSpPr txBox="1"/>
          <p:nvPr/>
        </p:nvSpPr>
        <p:spPr>
          <a:xfrm>
            <a:off x="2825659" y="5187692"/>
            <a:ext cx="2834831" cy="215211"/>
          </a:xfrm>
          <a:prstGeom prst="roundRect">
            <a:avLst>
              <a:gd name="adj" fmla="val 50000"/>
            </a:avLst>
          </a:prstGeom>
          <a:solidFill>
            <a:srgbClr val="B69E6E"/>
          </a:solidFill>
          <a:ln w="3175">
            <a:noFill/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 algn="ctr"/>
            <a:r>
              <a:rPr lang="ru-RU" sz="1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Контактные данные</a:t>
            </a:r>
            <a:endParaRPr lang="ru-RU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4"/>
          <a:stretch/>
        </p:blipFill>
        <p:spPr>
          <a:xfrm>
            <a:off x="0" y="2356047"/>
            <a:ext cx="1118360" cy="1072953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="" xmlns:a16="http://schemas.microsoft.com/office/drawing/2014/main" id="{96570986-AD37-42A5-98CE-0B704C3107B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6" y="902618"/>
            <a:ext cx="1046916" cy="1046914"/>
          </a:xfrm>
          <a:prstGeom prst="ellipse">
            <a:avLst/>
          </a:prstGeom>
          <a:ln w="19050">
            <a:solidFill>
              <a:srgbClr val="B69E6E"/>
            </a:solidFill>
          </a:ln>
        </p:spPr>
      </p:pic>
    </p:spTree>
    <p:extLst>
      <p:ext uri="{BB962C8B-B14F-4D97-AF65-F5344CB8AC3E}">
        <p14:creationId xmlns:p14="http://schemas.microsoft.com/office/powerpoint/2010/main" val="40295296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>
            <a:extLst>
              <a:ext uri="{FF2B5EF4-FFF2-40B4-BE49-F238E27FC236}">
                <a16:creationId xmlns="" xmlns:a16="http://schemas.microsoft.com/office/drawing/2014/main" id="{EC436239-5CB8-C281-FC14-21A242D31D4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" t="-708" r="62303" b="72076"/>
          <a:stretch/>
        </p:blipFill>
        <p:spPr>
          <a:xfrm flipV="1">
            <a:off x="0" y="6034912"/>
            <a:ext cx="2074848" cy="878567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CECFF551-34A8-FF03-9011-E22FAF3CBD4A}"/>
              </a:ext>
            </a:extLst>
          </p:cNvPr>
          <p:cNvSpPr txBox="1"/>
          <p:nvPr/>
        </p:nvSpPr>
        <p:spPr>
          <a:xfrm>
            <a:off x="4814378" y="3918278"/>
            <a:ext cx="4072103" cy="2438071"/>
          </a:xfrm>
          <a:prstGeom prst="roundRect">
            <a:avLst>
              <a:gd name="adj" fmla="val 7425"/>
            </a:avLst>
          </a:prstGeom>
          <a:solidFill>
            <a:srgbClr val="EBE8E3"/>
          </a:solidFill>
          <a:ln w="3175">
            <a:solidFill>
              <a:srgbClr val="A88C54"/>
            </a:solidFill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 algn="ctr" fontAlgn="b"/>
            <a:endParaRPr lang="ru-RU" sz="1782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DE962128-0500-8DD6-DFE9-ECE3022FFE69}"/>
              </a:ext>
            </a:extLst>
          </p:cNvPr>
          <p:cNvSpPr txBox="1"/>
          <p:nvPr/>
        </p:nvSpPr>
        <p:spPr>
          <a:xfrm>
            <a:off x="4820377" y="929417"/>
            <a:ext cx="4047867" cy="2859623"/>
          </a:xfrm>
          <a:prstGeom prst="roundRect">
            <a:avLst>
              <a:gd name="adj" fmla="val 7425"/>
            </a:avLst>
          </a:prstGeom>
          <a:solidFill>
            <a:srgbClr val="EBE8E3"/>
          </a:solidFill>
          <a:ln w="3175">
            <a:solidFill>
              <a:srgbClr val="A88C54"/>
            </a:solidFill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 algn="ctr" fontAlgn="b"/>
            <a:endParaRPr lang="ru-RU" sz="1782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0FF63E53-6F8D-58CA-5D16-7E85A8127364}"/>
              </a:ext>
            </a:extLst>
          </p:cNvPr>
          <p:cNvSpPr txBox="1"/>
          <p:nvPr/>
        </p:nvSpPr>
        <p:spPr>
          <a:xfrm>
            <a:off x="307877" y="969127"/>
            <a:ext cx="4303455" cy="2415882"/>
          </a:xfrm>
          <a:prstGeom prst="roundRect">
            <a:avLst>
              <a:gd name="adj" fmla="val 7425"/>
            </a:avLst>
          </a:prstGeom>
          <a:solidFill>
            <a:srgbClr val="EBE8E3"/>
          </a:solidFill>
          <a:ln w="3175">
            <a:solidFill>
              <a:srgbClr val="A88C54"/>
            </a:solidFill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 algn="ctr" fontAlgn="b"/>
            <a:endParaRPr lang="ru-RU" sz="1782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372890" y="1294871"/>
            <a:ext cx="4165345" cy="203128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Деятельность 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исторической научной </a:t>
            </a:r>
            <a:r>
              <a:rPr lang="ru-RU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школы на всех этапах ее функционирования ознаменовывалась получением масштабных результатов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выражавшихся в подготовке крупных научных изданий по истории Великой Отечественной войны (СССР- Победа во Второй мировой войне, М.: Логос, 2008), по истории и современной деятельности Прокуратуры Ульяновской области, истории </a:t>
            </a:r>
            <a:r>
              <a:rPr lang="ru-RU" sz="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Симбирско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-Ульяновского суда, управления юстиции РФ по Ульяновской области.</a:t>
            </a:r>
          </a:p>
          <a:p>
            <a:r>
              <a:rPr lang="ru-RU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Сотрудники школы приняли активное участие в подготовке многотомного издания «Солдаты трудового фронта». В период с 2012 по н/время при активном участии членов школы защищены 6 докторских и свыше 20 кандидатских диссертаций.  Пи активном участии школы выиграно 8 грантов Президента и Правительства Российской Федерации, РФФИ и РГНФ, грантов Правительства Ульяновской области и внутренних грантов </a:t>
            </a:r>
            <a:r>
              <a:rPr lang="ru-RU" sz="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УлГПУ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имени И.Н. Ульянова </a:t>
            </a:r>
          </a:p>
        </p:txBody>
      </p:sp>
      <p:sp>
        <p:nvSpPr>
          <p:cNvPr id="106" name="Google Shape;106;p2"/>
          <p:cNvSpPr txBox="1"/>
          <p:nvPr/>
        </p:nvSpPr>
        <p:spPr>
          <a:xfrm>
            <a:off x="4891992" y="1444307"/>
            <a:ext cx="3944131" cy="2308284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Результаты, полученные на всех этапах функционирования 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научной </a:t>
            </a:r>
            <a:r>
              <a:rPr lang="ru-RU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школы, были широко востребованы как в системе подготовки педагогических кадров, в том числе научно-педагогических кадров высшей квалификации, так и 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практике 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преподавания и подготовки научно-методических материалов в ходе организации учебно-воспитательного процесса в вузах, колледжах и обще-образователь-</a:t>
            </a:r>
            <a:r>
              <a:rPr lang="ru-RU" sz="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ных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школ.</a:t>
            </a:r>
          </a:p>
          <a:p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Авторским коллективом выпущено 7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учебников по истории России, религиоведению, экономике, конституционному праву зарубежных стран, рекомендованных УМО Министерства образования для обучения студентов, издано свыше 25 учебных и учебно-методических пособий, в том числе 10 из них в электронном виде.</a:t>
            </a:r>
          </a:p>
          <a:p>
            <a:r>
              <a:rPr lang="ru-RU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Изданы ряд монографий по истории Ульяновского Патронного завода и Ульяновского автомобильного завода, предприятия «Авиастар», которые активно используются в воспитательной работе среди школьников, студентов, жителей области.</a:t>
            </a:r>
          </a:p>
        </p:txBody>
      </p:sp>
      <p:sp>
        <p:nvSpPr>
          <p:cNvPr id="109" name="Google Shape;109;p2"/>
          <p:cNvSpPr txBox="1"/>
          <p:nvPr/>
        </p:nvSpPr>
        <p:spPr>
          <a:xfrm>
            <a:off x="4936469" y="4333257"/>
            <a:ext cx="3761729" cy="1938952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Свыше 100 образовательных и научных организаций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Мордовский государственный исследовательский университет им. Н.П. Огарева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Чувашский государственный университет им. И.Н. Ульянова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Военный университет МО РФ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Татарстанское отделение РАН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Институт Военной истории МО РФ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Администрация Ульяновской области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Прокуратура Ульяновской области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Управление Министерства юстиции РФ по Ульяновской области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0" name="Google Shape;110;p2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8D7B02B-4DA5-D0BB-C57E-134F175D31EA}"/>
              </a:ext>
            </a:extLst>
          </p:cNvPr>
          <p:cNvSpPr txBox="1"/>
          <p:nvPr/>
        </p:nvSpPr>
        <p:spPr>
          <a:xfrm>
            <a:off x="312120" y="961781"/>
            <a:ext cx="4303454" cy="284543"/>
          </a:xfrm>
          <a:prstGeom prst="roundRect">
            <a:avLst>
              <a:gd name="adj" fmla="val 50000"/>
            </a:avLst>
          </a:prstGeom>
          <a:solidFill>
            <a:srgbClr val="B69E6E"/>
          </a:solidFill>
          <a:ln w="3175">
            <a:noFill/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 algn="ctr" fontAlgn="b"/>
            <a:r>
              <a:rPr lang="ru-RU" sz="1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Деятельность научной школы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44A9207-6EC6-50E9-FBBD-82604E0E1D67}"/>
              </a:ext>
            </a:extLst>
          </p:cNvPr>
          <p:cNvSpPr txBox="1"/>
          <p:nvPr/>
        </p:nvSpPr>
        <p:spPr>
          <a:xfrm>
            <a:off x="4820377" y="920686"/>
            <a:ext cx="4045453" cy="463977"/>
          </a:xfrm>
          <a:prstGeom prst="roundRect">
            <a:avLst>
              <a:gd name="adj" fmla="val 50000"/>
            </a:avLst>
          </a:prstGeom>
          <a:solidFill>
            <a:srgbClr val="B69E6E"/>
          </a:solidFill>
          <a:ln w="3175">
            <a:noFill/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 algn="ctr">
              <a:buClr>
                <a:schemeClr val="dk1"/>
              </a:buClr>
            </a:pPr>
            <a:r>
              <a:rPr lang="ru-RU" sz="1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Внедрение полученных результатов научных исследований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05E97974-8DB1-DE01-6A64-3165FA9F12B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55" t="75007" b="-111"/>
          <a:stretch/>
        </p:blipFill>
        <p:spPr>
          <a:xfrm flipV="1">
            <a:off x="6527266" y="8729"/>
            <a:ext cx="2616734" cy="861044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="" xmlns:a16="http://schemas.microsoft.com/office/drawing/2014/main" id="{833CBF53-7CED-267F-95D9-422CC858C4B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923" y="259714"/>
            <a:ext cx="1148470" cy="432569"/>
          </a:xfrm>
          <a:prstGeom prst="rect">
            <a:avLst/>
          </a:prstGeom>
        </p:spPr>
      </p:pic>
      <p:sp>
        <p:nvSpPr>
          <p:cNvPr id="24" name="Овал 23">
            <a:extLst>
              <a:ext uri="{FF2B5EF4-FFF2-40B4-BE49-F238E27FC236}">
                <a16:creationId xmlns="" xmlns:a16="http://schemas.microsoft.com/office/drawing/2014/main" id="{9C1CE1CD-C328-DA7A-A11C-75B8CC4FBE46}"/>
              </a:ext>
            </a:extLst>
          </p:cNvPr>
          <p:cNvSpPr/>
          <p:nvPr/>
        </p:nvSpPr>
        <p:spPr>
          <a:xfrm>
            <a:off x="7469193" y="46718"/>
            <a:ext cx="788781" cy="7887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9E2F80A4-57E2-58A7-F26E-F4E7B248AB49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84566" y="174838"/>
            <a:ext cx="558037" cy="50359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A9D193B-9CDD-3F8E-DB85-09844657A345}"/>
              </a:ext>
            </a:extLst>
          </p:cNvPr>
          <p:cNvSpPr txBox="1"/>
          <p:nvPr/>
        </p:nvSpPr>
        <p:spPr>
          <a:xfrm>
            <a:off x="297035" y="3614091"/>
            <a:ext cx="4303454" cy="757497"/>
          </a:xfrm>
          <a:prstGeom prst="roundRect">
            <a:avLst>
              <a:gd name="adj" fmla="val 7425"/>
            </a:avLst>
          </a:prstGeom>
          <a:solidFill>
            <a:srgbClr val="EBE8E3"/>
          </a:solidFill>
          <a:ln w="3175">
            <a:solidFill>
              <a:srgbClr val="A88C54"/>
            </a:solidFill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 algn="ctr" fontAlgn="b"/>
            <a:endParaRPr lang="ru-RU" sz="1782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DD79A098-D169-C730-B476-EE2070F95645}"/>
              </a:ext>
            </a:extLst>
          </p:cNvPr>
          <p:cNvSpPr txBox="1"/>
          <p:nvPr/>
        </p:nvSpPr>
        <p:spPr>
          <a:xfrm>
            <a:off x="297035" y="3480925"/>
            <a:ext cx="4303454" cy="317104"/>
          </a:xfrm>
          <a:prstGeom prst="roundRect">
            <a:avLst>
              <a:gd name="adj" fmla="val 50000"/>
            </a:avLst>
          </a:prstGeom>
          <a:solidFill>
            <a:srgbClr val="B69E6E"/>
          </a:solidFill>
          <a:ln w="3175">
            <a:noFill/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 algn="ctr" fontAlgn="b"/>
            <a:r>
              <a:rPr lang="ru-RU" sz="1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Результаты исследований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B895DEA7-9B23-43F7-BA4E-F167649288B4}"/>
              </a:ext>
            </a:extLst>
          </p:cNvPr>
          <p:cNvSpPr txBox="1"/>
          <p:nvPr/>
        </p:nvSpPr>
        <p:spPr>
          <a:xfrm>
            <a:off x="373848" y="3765019"/>
            <a:ext cx="10487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9EBBE3B5-FFFA-9CFC-FF22-F78A51542714}"/>
              </a:ext>
            </a:extLst>
          </p:cNvPr>
          <p:cNvSpPr txBox="1"/>
          <p:nvPr/>
        </p:nvSpPr>
        <p:spPr>
          <a:xfrm>
            <a:off x="437431" y="4068066"/>
            <a:ext cx="9108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/>
              <a:t>публикаций</a:t>
            </a:r>
            <a:endParaRPr lang="ru-RU" sz="1200" dirty="0"/>
          </a:p>
        </p:txBody>
      </p:sp>
      <p:sp>
        <p:nvSpPr>
          <p:cNvPr id="17" name="Google Shape;108;p2">
            <a:extLst>
              <a:ext uri="{FF2B5EF4-FFF2-40B4-BE49-F238E27FC236}">
                <a16:creationId xmlns="" xmlns:a16="http://schemas.microsoft.com/office/drawing/2014/main" id="{7FEB6E59-CC5E-CA6A-B3DA-868AEA8A6B7B}"/>
              </a:ext>
            </a:extLst>
          </p:cNvPr>
          <p:cNvSpPr txBox="1"/>
          <p:nvPr/>
        </p:nvSpPr>
        <p:spPr>
          <a:xfrm>
            <a:off x="1504301" y="3862951"/>
            <a:ext cx="2817324" cy="40006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том числе более </a:t>
            </a:r>
            <a:r>
              <a:rPr lang="ru-RU" sz="1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289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публикаций за последние 3 года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79511C6E-85F1-26BC-7E69-A4FB4143D5F7}"/>
              </a:ext>
            </a:extLst>
          </p:cNvPr>
          <p:cNvCxnSpPr>
            <a:cxnSpLocks/>
          </p:cNvCxnSpPr>
          <p:nvPr/>
        </p:nvCxnSpPr>
        <p:spPr>
          <a:xfrm>
            <a:off x="1422574" y="3852358"/>
            <a:ext cx="0" cy="428499"/>
          </a:xfrm>
          <a:prstGeom prst="line">
            <a:avLst/>
          </a:prstGeom>
          <a:ln w="19050">
            <a:solidFill>
              <a:srgbClr val="B79E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2B0F0288-4456-2532-1CDB-035D99E5E3B1}"/>
              </a:ext>
            </a:extLst>
          </p:cNvPr>
          <p:cNvSpPr txBox="1"/>
          <p:nvPr/>
        </p:nvSpPr>
        <p:spPr>
          <a:xfrm>
            <a:off x="4814378" y="3918279"/>
            <a:ext cx="4072103" cy="317104"/>
          </a:xfrm>
          <a:prstGeom prst="roundRect">
            <a:avLst>
              <a:gd name="adj" fmla="val 50000"/>
            </a:avLst>
          </a:prstGeom>
          <a:solidFill>
            <a:srgbClr val="B69E6E"/>
          </a:solidFill>
          <a:ln w="3175">
            <a:noFill/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 algn="ctr" fontAlgn="b"/>
            <a:r>
              <a:rPr lang="ru-RU" sz="1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Партнеры научной школы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A12DC638-7EC3-F34B-4A11-1AF2F6E346ED}"/>
              </a:ext>
            </a:extLst>
          </p:cNvPr>
          <p:cNvSpPr txBox="1"/>
          <p:nvPr/>
        </p:nvSpPr>
        <p:spPr>
          <a:xfrm>
            <a:off x="354585" y="3896285"/>
            <a:ext cx="28108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  <a:endParaRPr lang="ru-RU" sz="1000" dirty="0"/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9CFAF760-6015-0DF2-B204-E729841B109C}"/>
              </a:ext>
            </a:extLst>
          </p:cNvPr>
          <p:cNvSpPr txBox="1"/>
          <p:nvPr/>
        </p:nvSpPr>
        <p:spPr>
          <a:xfrm>
            <a:off x="288328" y="184016"/>
            <a:ext cx="50052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ИЗУЧЕНИЕ ОПЫТА СТАНОВЛЕНИЯ РЕГИОНАЛЬНЫХ ГОСУДАРСТВЕННЫХ ОРГАНОВ ВЛАСТИ, ПРАВОВЫХ УЧРЕЖДЕНИЙ, ОБРАЗОВАТЕЛЬНЫХ СИСТЕМ, ОБЩЕСТВЕННЫХ ОРГАНИЗАЦИЙ, КОНФЕССИЙ В </a:t>
            </a:r>
            <a:r>
              <a:rPr lang="en-US" sz="1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XIX</a:t>
            </a:r>
            <a:r>
              <a:rPr lang="ru-RU" sz="1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sz="1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XX</a:t>
            </a:r>
            <a:r>
              <a:rPr lang="ru-RU" sz="1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ВВ.</a:t>
            </a:r>
            <a:endParaRPr lang="ru-RU" sz="1200" b="1" i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0" name="Группа 9">
            <a:extLst>
              <a:ext uri="{FF2B5EF4-FFF2-40B4-BE49-F238E27FC236}">
                <a16:creationId xmlns="" xmlns:a16="http://schemas.microsoft.com/office/drawing/2014/main" id="{BD4D6B3D-13D3-57D2-A26C-FB5EDDA9AC6C}"/>
              </a:ext>
            </a:extLst>
          </p:cNvPr>
          <p:cNvGrpSpPr/>
          <p:nvPr/>
        </p:nvGrpSpPr>
        <p:grpSpPr>
          <a:xfrm>
            <a:off x="297035" y="4461454"/>
            <a:ext cx="4303454" cy="1025768"/>
            <a:chOff x="-1904359" y="-1281537"/>
            <a:chExt cx="4303454" cy="1025768"/>
          </a:xfrm>
        </p:grpSpPr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1DA7332F-CFA1-2D04-C5FE-814B36FA1F1E}"/>
                </a:ext>
              </a:extLst>
            </p:cNvPr>
            <p:cNvSpPr txBox="1"/>
            <p:nvPr/>
          </p:nvSpPr>
          <p:spPr>
            <a:xfrm>
              <a:off x="-1904359" y="-1186685"/>
              <a:ext cx="4303454" cy="930916"/>
            </a:xfrm>
            <a:prstGeom prst="roundRect">
              <a:avLst>
                <a:gd name="adj" fmla="val 7425"/>
              </a:avLst>
            </a:prstGeom>
            <a:solidFill>
              <a:srgbClr val="EBE8E3"/>
            </a:solidFill>
            <a:ln w="3175">
              <a:solidFill>
                <a:srgbClr val="A88C54"/>
              </a:solidFill>
            </a:ln>
            <a:effectLst/>
          </p:spPr>
          <p:txBody>
            <a:bodyPr wrap="square" lIns="80179" tIns="40089" rIns="0" bIns="40089" anchor="ctr" anchorCtr="0">
              <a:noAutofit/>
            </a:bodyPr>
            <a:lstStyle/>
            <a:p>
              <a:pPr algn="ctr" fontAlgn="b"/>
              <a:endParaRPr lang="ru-RU" sz="1782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40773977-D584-7115-E1AA-FB2A305C7DD9}"/>
                </a:ext>
              </a:extLst>
            </p:cNvPr>
            <p:cNvSpPr txBox="1"/>
            <p:nvPr/>
          </p:nvSpPr>
          <p:spPr>
            <a:xfrm>
              <a:off x="-1904359" y="-1281537"/>
              <a:ext cx="4303454" cy="317104"/>
            </a:xfrm>
            <a:prstGeom prst="roundRect">
              <a:avLst>
                <a:gd name="adj" fmla="val 50000"/>
              </a:avLst>
            </a:prstGeom>
            <a:solidFill>
              <a:srgbClr val="B69E6E"/>
            </a:solidFill>
            <a:ln w="3175">
              <a:noFill/>
            </a:ln>
            <a:effectLst/>
          </p:spPr>
          <p:txBody>
            <a:bodyPr wrap="square" lIns="80179" tIns="40089" rIns="0" bIns="40089" anchor="ctr" anchorCtr="0">
              <a:noAutofit/>
            </a:bodyPr>
            <a:lstStyle/>
            <a:p>
              <a:pPr algn="ctr" fontAlgn="b"/>
              <a:r>
                <a:rPr lang="ru-RU" sz="11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Численность участников научной школы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CA232EC6-FBEB-7F79-C516-03788BDE36F2}"/>
                </a:ext>
              </a:extLst>
            </p:cNvPr>
            <p:cNvSpPr txBox="1"/>
            <p:nvPr/>
          </p:nvSpPr>
          <p:spPr>
            <a:xfrm>
              <a:off x="-1802699" y="-919413"/>
              <a:ext cx="77064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">
                <a:spcAft>
                  <a:spcPts val="0"/>
                </a:spcAft>
              </a:pPr>
              <a:r>
                <a:rPr lang="ru-RU" sz="2400" dirty="0">
                  <a:solidFill>
                    <a:srgbClr val="C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</a:t>
              </a:r>
              <a:r>
                <a:rPr lang="ru-RU" sz="2400" dirty="0" smtClean="0">
                  <a:solidFill>
                    <a:srgbClr val="C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75</a:t>
              </a:r>
              <a:endParaRPr lang="ru-RU" sz="24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89D7D9F1-CA46-3B06-2344-C42B96D35066}"/>
                </a:ext>
              </a:extLst>
            </p:cNvPr>
            <p:cNvSpPr txBox="1"/>
            <p:nvPr/>
          </p:nvSpPr>
          <p:spPr>
            <a:xfrm>
              <a:off x="-1752564" y="-596581"/>
              <a:ext cx="67037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100" dirty="0"/>
                <a:t>человек</a:t>
              </a:r>
              <a:endParaRPr lang="ru-RU" sz="1200" dirty="0"/>
            </a:p>
          </p:txBody>
        </p:sp>
        <p:sp>
          <p:nvSpPr>
            <p:cNvPr id="30" name="Google Shape;108;p2">
              <a:extLst>
                <a:ext uri="{FF2B5EF4-FFF2-40B4-BE49-F238E27FC236}">
                  <a16:creationId xmlns="" xmlns:a16="http://schemas.microsoft.com/office/drawing/2014/main" id="{2B4A76AF-E38E-27B3-55A4-DAC1471283AC}"/>
                </a:ext>
              </a:extLst>
            </p:cNvPr>
            <p:cNvSpPr txBox="1"/>
            <p:nvPr/>
          </p:nvSpPr>
          <p:spPr>
            <a:xfrm>
              <a:off x="-913700" y="-859761"/>
              <a:ext cx="3250541" cy="507791"/>
            </a:xfrm>
            <a:prstGeom prst="rect">
              <a:avLst/>
            </a:prstGeom>
            <a:noFill/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00" dirty="0">
                  <a:solidFill>
                    <a:schemeClr val="dk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Calibri"/>
                </a:rPr>
                <a:t>в том числе доктора наук – </a:t>
              </a:r>
              <a:r>
                <a:rPr lang="ru-RU" sz="900" dirty="0" smtClean="0">
                  <a:solidFill>
                    <a:schemeClr val="dk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Calibri"/>
                </a:rPr>
                <a:t>16 </a:t>
              </a:r>
              <a:r>
                <a:rPr lang="ru-RU" sz="900" dirty="0">
                  <a:solidFill>
                    <a:schemeClr val="dk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Calibri"/>
                </a:rPr>
                <a:t>чел., кандидаты наук – 47 чел., аспиранты – </a:t>
              </a:r>
              <a:r>
                <a:rPr lang="ru-RU" sz="900" dirty="0" smtClean="0">
                  <a:solidFill>
                    <a:schemeClr val="dk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Calibri"/>
                </a:rPr>
                <a:t>16 </a:t>
              </a:r>
              <a:r>
                <a:rPr lang="ru-RU" sz="900" dirty="0">
                  <a:solidFill>
                    <a:schemeClr val="dk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Calibri"/>
                </a:rPr>
                <a:t>чел., магистранты – </a:t>
              </a:r>
              <a:r>
                <a:rPr lang="ru-RU" sz="900" dirty="0" smtClean="0">
                  <a:solidFill>
                    <a:schemeClr val="dk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Calibri"/>
                </a:rPr>
                <a:t>146 </a:t>
              </a:r>
              <a:r>
                <a:rPr lang="ru-RU" sz="900" dirty="0">
                  <a:solidFill>
                    <a:schemeClr val="dk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Calibri"/>
                </a:rPr>
                <a:t>чел.,</a:t>
              </a:r>
            </a:p>
            <a:p>
              <a:pPr marL="0" marR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00" dirty="0">
                  <a:solidFill>
                    <a:schemeClr val="dk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Calibri"/>
                </a:rPr>
                <a:t>студенты – 60 чел.</a:t>
              </a:r>
            </a:p>
          </p:txBody>
        </p:sp>
        <p:cxnSp>
          <p:nvCxnSpPr>
            <p:cNvPr id="34" name="Прямая соединительная линия 33">
              <a:extLst>
                <a:ext uri="{FF2B5EF4-FFF2-40B4-BE49-F238E27FC236}">
                  <a16:creationId xmlns="" xmlns:a16="http://schemas.microsoft.com/office/drawing/2014/main" id="{610E3B8E-E918-8A18-6B92-C3929D7B4590}"/>
                </a:ext>
              </a:extLst>
            </p:cNvPr>
            <p:cNvCxnSpPr>
              <a:cxnSpLocks/>
            </p:cNvCxnSpPr>
            <p:nvPr/>
          </p:nvCxnSpPr>
          <p:spPr>
            <a:xfrm>
              <a:off x="-957443" y="-859761"/>
              <a:ext cx="0" cy="494902"/>
            </a:xfrm>
            <a:prstGeom prst="line">
              <a:avLst/>
            </a:prstGeom>
            <a:ln w="19050">
              <a:solidFill>
                <a:srgbClr val="B79E6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582572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0FF63E53-6F8D-58CA-5D16-7E85A8127364}"/>
              </a:ext>
            </a:extLst>
          </p:cNvPr>
          <p:cNvSpPr txBox="1"/>
          <p:nvPr/>
        </p:nvSpPr>
        <p:spPr>
          <a:xfrm>
            <a:off x="4515360" y="3892067"/>
            <a:ext cx="4471218" cy="2710340"/>
          </a:xfrm>
          <a:prstGeom prst="roundRect">
            <a:avLst>
              <a:gd name="adj" fmla="val 7425"/>
            </a:avLst>
          </a:prstGeom>
          <a:solidFill>
            <a:srgbClr val="EBE8E3"/>
          </a:solidFill>
          <a:ln w="3175">
            <a:solidFill>
              <a:srgbClr val="A88C54"/>
            </a:solidFill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endParaRPr lang="ru-RU" sz="900" dirty="0"/>
          </a:p>
        </p:txBody>
      </p:sp>
      <p:pic>
        <p:nvPicPr>
          <p:cNvPr id="37" name="Рисунок 36">
            <a:extLst>
              <a:ext uri="{FF2B5EF4-FFF2-40B4-BE49-F238E27FC236}">
                <a16:creationId xmlns="" xmlns:a16="http://schemas.microsoft.com/office/drawing/2014/main" id="{EC436239-5CB8-C281-FC14-21A242D31D4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" t="-708" r="62303" b="72076"/>
          <a:stretch/>
        </p:blipFill>
        <p:spPr>
          <a:xfrm flipV="1">
            <a:off x="0" y="6034912"/>
            <a:ext cx="2074848" cy="87856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0FF63E53-6F8D-58CA-5D16-7E85A8127364}"/>
              </a:ext>
            </a:extLst>
          </p:cNvPr>
          <p:cNvSpPr txBox="1"/>
          <p:nvPr/>
        </p:nvSpPr>
        <p:spPr>
          <a:xfrm>
            <a:off x="106283" y="869773"/>
            <a:ext cx="4249693" cy="2775251"/>
          </a:xfrm>
          <a:prstGeom prst="roundRect">
            <a:avLst>
              <a:gd name="adj" fmla="val 7425"/>
            </a:avLst>
          </a:prstGeom>
          <a:solidFill>
            <a:srgbClr val="EBE8E3"/>
          </a:solidFill>
          <a:ln w="3175">
            <a:solidFill>
              <a:srgbClr val="A88C54"/>
            </a:solidFill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endParaRPr lang="ru-RU" sz="900" dirty="0"/>
          </a:p>
        </p:txBody>
      </p:sp>
      <p:sp>
        <p:nvSpPr>
          <p:cNvPr id="109" name="Google Shape;109;p2"/>
          <p:cNvSpPr txBox="1"/>
          <p:nvPr/>
        </p:nvSpPr>
        <p:spPr>
          <a:xfrm>
            <a:off x="1266312" y="1067779"/>
            <a:ext cx="3105896" cy="2385228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9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Шайпак</a:t>
            </a:r>
            <a:r>
              <a:rPr lang="ru-RU" sz="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Леонид Александрович</a:t>
            </a:r>
            <a:endParaRPr lang="ru-RU" sz="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9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Доктор 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исторических </a:t>
            </a:r>
            <a:r>
              <a:rPr lang="ru-RU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наук, профессор.  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Сфера </a:t>
            </a:r>
            <a:r>
              <a:rPr lang="ru-RU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научных интересов: 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история политических партий и движений. Автор </a:t>
            </a:r>
            <a:r>
              <a:rPr lang="ru-RU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более 200 научных и научно-методических работ из них в изданиях, рекомендованных ВАК – 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lang="ru-RU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учебно-методических пособий и монографий – 20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 руководством Л.А. </a:t>
            </a:r>
            <a:r>
              <a:rPr lang="ru-RU" sz="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Шайпака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защищена 1 докторская и 6 кандидатских диссертаций.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9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9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0" name="Google Shape;110;p2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8D7B02B-4DA5-D0BB-C57E-134F175D31EA}"/>
              </a:ext>
            </a:extLst>
          </p:cNvPr>
          <p:cNvSpPr txBox="1"/>
          <p:nvPr/>
        </p:nvSpPr>
        <p:spPr>
          <a:xfrm>
            <a:off x="106283" y="839620"/>
            <a:ext cx="4249693" cy="284543"/>
          </a:xfrm>
          <a:prstGeom prst="roundRect">
            <a:avLst>
              <a:gd name="adj" fmla="val 50000"/>
            </a:avLst>
          </a:prstGeom>
          <a:solidFill>
            <a:srgbClr val="B69E6E"/>
          </a:solidFill>
          <a:ln w="3175">
            <a:noFill/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 algn="ctr" fontAlgn="b"/>
            <a:r>
              <a:rPr lang="ru-RU" sz="11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Участники научной школы</a:t>
            </a:r>
            <a:endParaRPr lang="ru-RU" sz="11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05E97974-8DB1-DE01-6A64-3165FA9F12B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55" t="75007" b="-111"/>
          <a:stretch/>
        </p:blipFill>
        <p:spPr>
          <a:xfrm flipV="1">
            <a:off x="6527266" y="8729"/>
            <a:ext cx="2616734" cy="861044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="" xmlns:a16="http://schemas.microsoft.com/office/drawing/2014/main" id="{833CBF53-7CED-267F-95D9-422CC858C4B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923" y="259714"/>
            <a:ext cx="1148470" cy="432569"/>
          </a:xfrm>
          <a:prstGeom prst="rect">
            <a:avLst/>
          </a:prstGeom>
        </p:spPr>
      </p:pic>
      <p:sp>
        <p:nvSpPr>
          <p:cNvPr id="24" name="Овал 23">
            <a:extLst>
              <a:ext uri="{FF2B5EF4-FFF2-40B4-BE49-F238E27FC236}">
                <a16:creationId xmlns="" xmlns:a16="http://schemas.microsoft.com/office/drawing/2014/main" id="{9C1CE1CD-C328-DA7A-A11C-75B8CC4FBE46}"/>
              </a:ext>
            </a:extLst>
          </p:cNvPr>
          <p:cNvSpPr/>
          <p:nvPr/>
        </p:nvSpPr>
        <p:spPr>
          <a:xfrm>
            <a:off x="7469193" y="46718"/>
            <a:ext cx="788781" cy="7887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9E2F80A4-57E2-58A7-F26E-F4E7B248AB49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84566" y="174838"/>
            <a:ext cx="558037" cy="503594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9CFAF760-6015-0DF2-B204-E729841B109C}"/>
              </a:ext>
            </a:extLst>
          </p:cNvPr>
          <p:cNvSpPr txBox="1"/>
          <p:nvPr/>
        </p:nvSpPr>
        <p:spPr>
          <a:xfrm>
            <a:off x="288328" y="184016"/>
            <a:ext cx="500522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5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ИЗУЧЕНИЕ ОПЫТА СТАНОВЛЕНИЯ РЕГИОНАЛЬНЫХ ГОСУДАРСТВЕННЫХ ОРГАНОВ ВЛАСТИ, ПРАВОВЫХ УЧРЕЖДЕНИЙ, ОБРАЗОВАТЕЛЬНЫХ СИСТЕМ, ОБЩЕСТВЕННЫХ ОРГАНИЗАЦИЙ, КОНФЕССИЙ В </a:t>
            </a:r>
            <a:r>
              <a:rPr lang="en-US" sz="105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XIX</a:t>
            </a:r>
            <a:r>
              <a:rPr lang="ru-RU" sz="105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sz="105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XX</a:t>
            </a:r>
            <a:r>
              <a:rPr lang="ru-RU" sz="105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ВВ.</a:t>
            </a:r>
            <a:endParaRPr lang="ru-RU" sz="1050" b="1" i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0FF63E53-6F8D-58CA-5D16-7E85A8127364}"/>
              </a:ext>
            </a:extLst>
          </p:cNvPr>
          <p:cNvSpPr txBox="1"/>
          <p:nvPr/>
        </p:nvSpPr>
        <p:spPr>
          <a:xfrm>
            <a:off x="106283" y="3762582"/>
            <a:ext cx="4249693" cy="2372267"/>
          </a:xfrm>
          <a:prstGeom prst="roundRect">
            <a:avLst>
              <a:gd name="adj" fmla="val 7425"/>
            </a:avLst>
          </a:prstGeom>
          <a:solidFill>
            <a:srgbClr val="EBE8E3"/>
          </a:solidFill>
          <a:ln w="3175">
            <a:solidFill>
              <a:srgbClr val="A88C54"/>
            </a:solidFill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endParaRPr lang="ru-RU" sz="900" dirty="0"/>
          </a:p>
        </p:txBody>
      </p:sp>
      <p:graphicFrame>
        <p:nvGraphicFramePr>
          <p:cNvPr id="51" name="Таблица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664875"/>
              </p:ext>
            </p:extLst>
          </p:nvPr>
        </p:nvGraphicFramePr>
        <p:xfrm>
          <a:off x="1240217" y="3868489"/>
          <a:ext cx="3105896" cy="2148840"/>
        </p:xfrm>
        <a:graphic>
          <a:graphicData uri="http://schemas.openxmlformats.org/drawingml/2006/table">
            <a:tbl>
              <a:tblPr/>
              <a:tblGrid>
                <a:gridCol w="31058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900" b="1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Мухамедов</a:t>
                      </a:r>
                      <a:r>
                        <a:rPr lang="ru-RU" sz="9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900" b="1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Рашит</a:t>
                      </a:r>
                      <a:r>
                        <a:rPr lang="ru-RU" sz="9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900" b="1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Алимович</a:t>
                      </a:r>
                      <a:r>
                        <a:rPr lang="ru-RU" sz="9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just"/>
                      <a:r>
                        <a:rPr lang="ru-RU" sz="9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Доктор исторических наук, профессор. </a:t>
                      </a:r>
                      <a:r>
                        <a:rPr lang="ru-RU" sz="900" b="0" i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Сфера научных интересов: история государственных учреждений, кредитно-финансовых учреждений в </a:t>
                      </a:r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XIX</a:t>
                      </a:r>
                      <a:r>
                        <a:rPr lang="ru-RU" sz="900" b="0" i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XX</a:t>
                      </a:r>
                      <a:r>
                        <a:rPr lang="ru-RU" sz="900" b="0" i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вв.</a:t>
                      </a:r>
                    </a:p>
                    <a:p>
                      <a:pPr algn="just"/>
                      <a:r>
                        <a:rPr lang="ru-RU" sz="900" b="0" i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Награды: Почетная грамота Законодательного собрания Ульяновской области (2017), почетная грамота Министерства образования Ульяновской области (2019), памятная медаль «25 лет </a:t>
                      </a:r>
                      <a:r>
                        <a:rPr lang="ru-RU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УлГУ</a:t>
                      </a:r>
                      <a:r>
                        <a:rPr lang="ru-RU" sz="900" b="0" i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» (2013).</a:t>
                      </a:r>
                    </a:p>
                    <a:p>
                      <a:pPr algn="just"/>
                      <a:r>
                        <a:rPr lang="ru-RU" sz="900" b="0" i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Автором изданы более 350 научных и научно-методических работ</a:t>
                      </a:r>
                      <a:r>
                        <a:rPr lang="ru-RU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из них в изданиях, рекомендованных ВАК – 35, учебно-методических пособий – 5.</a:t>
                      </a:r>
                      <a:r>
                        <a:rPr lang="ru-RU" sz="9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endParaRPr lang="ru-RU" sz="9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0FF63E53-6F8D-58CA-5D16-7E85A8127364}"/>
              </a:ext>
            </a:extLst>
          </p:cNvPr>
          <p:cNvSpPr txBox="1"/>
          <p:nvPr/>
        </p:nvSpPr>
        <p:spPr>
          <a:xfrm>
            <a:off x="4462259" y="787051"/>
            <a:ext cx="4530063" cy="2975531"/>
          </a:xfrm>
          <a:prstGeom prst="roundRect">
            <a:avLst>
              <a:gd name="adj" fmla="val 7425"/>
            </a:avLst>
          </a:prstGeom>
          <a:solidFill>
            <a:srgbClr val="EBE8E3"/>
          </a:solidFill>
          <a:ln w="3175">
            <a:solidFill>
              <a:srgbClr val="A88C54"/>
            </a:solidFill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endParaRPr lang="ru-RU" sz="9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5591379" y="1478368"/>
            <a:ext cx="3394199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b="1" dirty="0" smtClean="0">
                <a:solidFill>
                  <a:srgbClr val="1C1C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Бойко Наталья Семеновна </a:t>
            </a:r>
          </a:p>
          <a:p>
            <a:pPr algn="just"/>
            <a:r>
              <a:rPr lang="ru-RU" sz="900" dirty="0" smtClean="0">
                <a:solidFill>
                  <a:srgbClr val="1C1C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Доктор исторических наук, доцент. Сфера научных интересов: история земских организаций в России во второй половине </a:t>
            </a:r>
            <a:r>
              <a:rPr lang="en-US" sz="900" dirty="0" smtClean="0">
                <a:solidFill>
                  <a:srgbClr val="1C1C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XIX</a:t>
            </a:r>
            <a:r>
              <a:rPr lang="ru-RU" sz="900" dirty="0" smtClean="0">
                <a:solidFill>
                  <a:srgbClr val="1C1C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начале </a:t>
            </a:r>
            <a:r>
              <a:rPr lang="en-US" sz="900" dirty="0" smtClean="0">
                <a:solidFill>
                  <a:srgbClr val="1C1C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XX</a:t>
            </a:r>
            <a:r>
              <a:rPr lang="ru-RU" sz="900" dirty="0" smtClean="0">
                <a:solidFill>
                  <a:srgbClr val="1C1C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вв.</a:t>
            </a:r>
          </a:p>
          <a:p>
            <a:pPr algn="just"/>
            <a:r>
              <a:rPr lang="ru-RU" sz="900" dirty="0" smtClean="0">
                <a:solidFill>
                  <a:srgbClr val="1C1C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Автор более 150 публикаций, 3 монографий, более 30 публикаций в изданиях, рекомендованных ВАК Минобразования и науки для публикаций результатов кандидатских и докторских диссертаций. Под руководством Н.С. Бойко защищены 2 кандидатские диссертации</a:t>
            </a:r>
          </a:p>
          <a:p>
            <a:pPr algn="just"/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721250" y="4542777"/>
            <a:ext cx="32803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Бурдин</a:t>
            </a:r>
            <a:r>
              <a:rPr lang="ru-RU" sz="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Евгений Анатольевич</a:t>
            </a:r>
          </a:p>
          <a:p>
            <a:pPr algn="just"/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Доктор исторических наук, доцент. Сфера научных интересов – история республик и областей Среднего Поволжья в послевоенный период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Является автором 10 монографий, 14 научно-методических трудов, из них 5 учебно-методических пособия (одно из которых имеет гриф УМО) и 18 статей в журналах, аккредитованных ВАК. 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24" y="1515670"/>
            <a:ext cx="1117068" cy="167560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471" y="1432616"/>
            <a:ext cx="990766" cy="148614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34" y="4073523"/>
            <a:ext cx="1114578" cy="167186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361" y="4344258"/>
            <a:ext cx="1064910" cy="1597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6920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>
            <a:extLst>
              <a:ext uri="{FF2B5EF4-FFF2-40B4-BE49-F238E27FC236}">
                <a16:creationId xmlns="" xmlns:a16="http://schemas.microsoft.com/office/drawing/2014/main" id="{EC436239-5CB8-C281-FC14-21A242D31D4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" t="-708" r="62303" b="72076"/>
          <a:stretch/>
        </p:blipFill>
        <p:spPr>
          <a:xfrm flipV="1">
            <a:off x="0" y="6034912"/>
            <a:ext cx="2074848" cy="87856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0FF63E53-6F8D-58CA-5D16-7E85A8127364}"/>
              </a:ext>
            </a:extLst>
          </p:cNvPr>
          <p:cNvSpPr txBox="1"/>
          <p:nvPr/>
        </p:nvSpPr>
        <p:spPr>
          <a:xfrm>
            <a:off x="163928" y="2809450"/>
            <a:ext cx="5712852" cy="1616108"/>
          </a:xfrm>
          <a:prstGeom prst="roundRect">
            <a:avLst>
              <a:gd name="adj" fmla="val 7425"/>
            </a:avLst>
          </a:prstGeom>
          <a:solidFill>
            <a:srgbClr val="EBE8E3"/>
          </a:solidFill>
          <a:ln w="3175">
            <a:solidFill>
              <a:srgbClr val="A88C54"/>
            </a:solidFill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endParaRPr lang="ru-RU" sz="900" dirty="0"/>
          </a:p>
        </p:txBody>
      </p:sp>
      <p:sp>
        <p:nvSpPr>
          <p:cNvPr id="105" name="Google Shape;105;p2"/>
          <p:cNvSpPr txBox="1"/>
          <p:nvPr/>
        </p:nvSpPr>
        <p:spPr>
          <a:xfrm>
            <a:off x="575640" y="3046812"/>
            <a:ext cx="4320480" cy="238486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950" dirty="0" smtClean="0">
                <a:ea typeface="Tahoma" pitchFamily="34" charset="0"/>
                <a:cs typeface="Tahoma" pitchFamily="34" charset="0"/>
              </a:rPr>
              <a:t>. </a:t>
            </a:r>
            <a:endParaRPr lang="ru-RU" sz="95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110" name="Google Shape;110;p2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05E97974-8DB1-DE01-6A64-3165FA9F12B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55" t="75007" b="-111"/>
          <a:stretch/>
        </p:blipFill>
        <p:spPr>
          <a:xfrm flipV="1">
            <a:off x="6527266" y="8729"/>
            <a:ext cx="2616734" cy="861044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="" xmlns:a16="http://schemas.microsoft.com/office/drawing/2014/main" id="{833CBF53-7CED-267F-95D9-422CC858C4B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923" y="259714"/>
            <a:ext cx="1148470" cy="432569"/>
          </a:xfrm>
          <a:prstGeom prst="rect">
            <a:avLst/>
          </a:prstGeom>
        </p:spPr>
      </p:pic>
      <p:sp>
        <p:nvSpPr>
          <p:cNvPr id="24" name="Овал 23">
            <a:extLst>
              <a:ext uri="{FF2B5EF4-FFF2-40B4-BE49-F238E27FC236}">
                <a16:creationId xmlns="" xmlns:a16="http://schemas.microsoft.com/office/drawing/2014/main" id="{9C1CE1CD-C328-DA7A-A11C-75B8CC4FBE46}"/>
              </a:ext>
            </a:extLst>
          </p:cNvPr>
          <p:cNvSpPr/>
          <p:nvPr/>
        </p:nvSpPr>
        <p:spPr>
          <a:xfrm>
            <a:off x="7469193" y="46718"/>
            <a:ext cx="788781" cy="7887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9E2F80A4-57E2-58A7-F26E-F4E7B248AB49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84566" y="174838"/>
            <a:ext cx="558037" cy="503594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9CFAF760-6015-0DF2-B204-E729841B109C}"/>
              </a:ext>
            </a:extLst>
          </p:cNvPr>
          <p:cNvSpPr txBox="1"/>
          <p:nvPr/>
        </p:nvSpPr>
        <p:spPr>
          <a:xfrm>
            <a:off x="288328" y="184016"/>
            <a:ext cx="500522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ИЗУЧЕНИЕ ОПЫТА СТАНОВЛЕНИЯ РЕГИОНАЛЬНЫХ ГОСУДАРСТВЕННЫХ ОРГАНОВ ВЛАСТИ, ПРАВОВЫХ УЧРЕЖДЕНИЙ, ОБРАЗОВАТЕЛЬНЫХ СИСТЕМ, ОБЩЕСТВЕННЫХ ОРГАНИЗАЦИЙ, КОНФЕССИЙ В </a:t>
            </a:r>
            <a:r>
              <a:rPr lang="en-US" sz="1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XIX</a:t>
            </a:r>
            <a:r>
              <a:rPr lang="ru-RU" sz="1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sz="1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XX</a:t>
            </a:r>
            <a:r>
              <a:rPr lang="ru-RU" sz="1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ВВ.</a:t>
            </a:r>
            <a:endParaRPr lang="ru-RU" sz="1000" b="1" i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0FF63E53-6F8D-58CA-5D16-7E85A8127364}"/>
              </a:ext>
            </a:extLst>
          </p:cNvPr>
          <p:cNvSpPr txBox="1"/>
          <p:nvPr/>
        </p:nvSpPr>
        <p:spPr>
          <a:xfrm>
            <a:off x="6041478" y="1845383"/>
            <a:ext cx="2941479" cy="2591886"/>
          </a:xfrm>
          <a:prstGeom prst="roundRect">
            <a:avLst>
              <a:gd name="adj" fmla="val 7425"/>
            </a:avLst>
          </a:prstGeom>
          <a:solidFill>
            <a:srgbClr val="EBE8E3"/>
          </a:solidFill>
          <a:ln w="3175">
            <a:solidFill>
              <a:srgbClr val="A88C54"/>
            </a:solidFill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endParaRPr lang="ru-RU" sz="900" dirty="0"/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0FF63E53-6F8D-58CA-5D16-7E85A8127364}"/>
              </a:ext>
            </a:extLst>
          </p:cNvPr>
          <p:cNvSpPr txBox="1"/>
          <p:nvPr/>
        </p:nvSpPr>
        <p:spPr>
          <a:xfrm>
            <a:off x="165248" y="4542584"/>
            <a:ext cx="5689395" cy="1565302"/>
          </a:xfrm>
          <a:prstGeom prst="roundRect">
            <a:avLst>
              <a:gd name="adj" fmla="val 7425"/>
            </a:avLst>
          </a:prstGeom>
          <a:solidFill>
            <a:srgbClr val="EBE8E3"/>
          </a:solidFill>
          <a:ln w="3175">
            <a:solidFill>
              <a:srgbClr val="A88C54"/>
            </a:solidFill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endParaRPr lang="ru-RU" sz="900" dirty="0"/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48D7B02B-4DA5-D0BB-C57E-134F175D31EA}"/>
              </a:ext>
            </a:extLst>
          </p:cNvPr>
          <p:cNvSpPr txBox="1"/>
          <p:nvPr/>
        </p:nvSpPr>
        <p:spPr>
          <a:xfrm>
            <a:off x="6033858" y="1752069"/>
            <a:ext cx="2949099" cy="284543"/>
          </a:xfrm>
          <a:prstGeom prst="roundRect">
            <a:avLst>
              <a:gd name="adj" fmla="val 50000"/>
            </a:avLst>
          </a:prstGeom>
          <a:solidFill>
            <a:srgbClr val="B69E6E"/>
          </a:solidFill>
          <a:ln w="3175">
            <a:noFill/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 algn="ctr" fontAlgn="b"/>
            <a:r>
              <a:rPr lang="ru-RU" sz="11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Аспиранты, студенты, магистранты </a:t>
            </a:r>
            <a:endParaRPr lang="ru-RU" sz="11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Google Shape;109;p2"/>
          <p:cNvSpPr txBox="1"/>
          <p:nvPr/>
        </p:nvSpPr>
        <p:spPr>
          <a:xfrm>
            <a:off x="1325858" y="2358280"/>
            <a:ext cx="4526628" cy="2277506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ru-RU" sz="1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Кобзева Татьяна Александровна</a:t>
            </a:r>
            <a:endParaRPr lang="ru-RU" sz="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Кандидат исторических </a:t>
            </a:r>
            <a:r>
              <a:rPr lang="ru-RU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наук, доцент, 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декан историко-филологического факультета </a:t>
            </a:r>
            <a:r>
              <a:rPr lang="ru-RU" sz="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УлГПУ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им. И.Н. Ульянова. Сфера </a:t>
            </a:r>
            <a:r>
              <a:rPr lang="ru-RU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научных интересов: 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история земских учреждений в России. Награждена </a:t>
            </a:r>
            <a:r>
              <a:rPr lang="ru-RU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благодарственным письмом Законодательного Собрания Ульяновской области в 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 году</a:t>
            </a:r>
            <a:r>
              <a:rPr lang="ru-RU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ru-RU" sz="900" dirty="0" smtClean="0">
                <a:solidFill>
                  <a:srgbClr val="1C1C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Является </a:t>
            </a:r>
            <a:r>
              <a:rPr lang="ru-RU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автором 29 научно-методических работ, из них 2 учебно-методических пособие, 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 публикаций ВАК. Неоднократно выигрывала гранты РГНФ, Президента Российской Федерации.</a:t>
            </a: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000" dirty="0" smtClean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526877"/>
              </p:ext>
            </p:extLst>
          </p:nvPr>
        </p:nvGraphicFramePr>
        <p:xfrm>
          <a:off x="1285334" y="4873148"/>
          <a:ext cx="4533174" cy="1600200"/>
        </p:xfrm>
        <a:graphic>
          <a:graphicData uri="http://schemas.openxmlformats.org/drawingml/2006/table">
            <a:tbl>
              <a:tblPr/>
              <a:tblGrid>
                <a:gridCol w="45331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900" b="1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Целовальникова</a:t>
                      </a:r>
                      <a:r>
                        <a:rPr lang="ru-RU" sz="9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Ирина Ивановна</a:t>
                      </a:r>
                      <a:endParaRPr lang="ru-RU" sz="9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/>
                      <a:r>
                        <a:rPr lang="ru-RU" sz="9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Кандидат исторических </a:t>
                      </a:r>
                      <a:r>
                        <a:rPr lang="ru-RU" sz="9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наук, </a:t>
                      </a:r>
                      <a:r>
                        <a:rPr lang="ru-RU" sz="9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доцент. </a:t>
                      </a:r>
                      <a:r>
                        <a:rPr lang="ru-RU" sz="900" b="0" i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Сфера научных интересов: история кооперативных организаций в годы Первой мировой войны</a:t>
                      </a:r>
                    </a:p>
                    <a:p>
                      <a:pPr algn="just"/>
                      <a:r>
                        <a:rPr lang="ru-RU" sz="900" b="0" i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Автором изданы более 15 научных и научно-методических работ из них в изданиях, рекомендованных </a:t>
                      </a:r>
                      <a:r>
                        <a:rPr lang="ru-RU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ВАК</a:t>
                      </a:r>
                      <a:r>
                        <a:rPr lang="ru-RU" sz="900" b="0" i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– 5.</a:t>
                      </a:r>
                    </a:p>
                    <a:p>
                      <a:pPr algn="ctr"/>
                      <a:r>
                        <a:rPr lang="ru-RU" dirty="0">
                          <a:effectLst/>
                        </a:rPr>
                        <a:t/>
                      </a:r>
                      <a:br>
                        <a:rPr lang="ru-RU" dirty="0">
                          <a:effectLst/>
                        </a:rPr>
                      </a:br>
                      <a:endParaRPr lang="ru-RU" dirty="0">
                        <a:effectLst/>
                      </a:endParaRPr>
                    </a:p>
                    <a:p>
                      <a:r>
                        <a:rPr lang="ru-RU" dirty="0">
                          <a:effectLst/>
                        </a:rPr>
                        <a:t> 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954112" y="2036612"/>
            <a:ext cx="1181734" cy="27238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Сюньков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В.Б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Серебряков </a:t>
            </a:r>
            <a:r>
              <a:rPr lang="ru-RU" sz="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С.Б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ru-RU" sz="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Ендиярова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А.Р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Углева </a:t>
            </a:r>
            <a:r>
              <a:rPr lang="ru-RU" sz="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К.А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ru-RU" sz="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Тухфатуллова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Э.Р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Федорова </a:t>
            </a:r>
            <a:r>
              <a:rPr lang="ru-RU" sz="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А.В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Анисимов </a:t>
            </a:r>
            <a:r>
              <a:rPr lang="ru-RU" sz="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М.С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Горобцов </a:t>
            </a:r>
            <a:r>
              <a:rPr lang="ru-RU" sz="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Р.В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Петров </a:t>
            </a:r>
            <a:r>
              <a:rPr lang="ru-RU" sz="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С.В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Тимощенко </a:t>
            </a:r>
            <a:r>
              <a:rPr lang="ru-RU" sz="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Е.А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Волгарь </a:t>
            </a:r>
            <a:r>
              <a:rPr lang="ru-RU" sz="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В.А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ru-RU" sz="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Малофеев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А.А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ru-RU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Усачева </a:t>
            </a:r>
            <a:r>
              <a:rPr lang="ru-RU" sz="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Е.В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ru-RU" sz="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Станевич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А.В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ru-RU" sz="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Душкова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К.Б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ru-RU" sz="900" dirty="0" smtClean="0"/>
              <a:t/>
            </a:r>
            <a:br>
              <a:rPr lang="ru-RU" sz="900" dirty="0" smtClean="0"/>
            </a:br>
            <a:endParaRPr lang="ru-RU" sz="900" dirty="0" smtClean="0"/>
          </a:p>
          <a:p>
            <a:endParaRPr lang="ru-RU" sz="900" dirty="0"/>
          </a:p>
          <a:p>
            <a:endParaRPr lang="ru-RU" sz="9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24676" y="2050659"/>
            <a:ext cx="4572000" cy="10618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00" dirty="0" err="1" smtClean="0">
                <a:solidFill>
                  <a:srgbClr val="1C1C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Хапаев</a:t>
            </a:r>
            <a:r>
              <a:rPr lang="ru-RU" sz="900" dirty="0" smtClean="0">
                <a:solidFill>
                  <a:srgbClr val="1C1C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Е.А.</a:t>
            </a:r>
          </a:p>
          <a:p>
            <a:r>
              <a:rPr lang="ru-RU" sz="900" i="0" dirty="0" smtClean="0">
                <a:solidFill>
                  <a:srgbClr val="1C1C1C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Самойлова Н.А.</a:t>
            </a:r>
          </a:p>
          <a:p>
            <a:r>
              <a:rPr lang="ru-RU" sz="900" dirty="0" smtClean="0">
                <a:solidFill>
                  <a:srgbClr val="1C1C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Гвоздков Ю.Ю..</a:t>
            </a:r>
          </a:p>
          <a:p>
            <a:r>
              <a:rPr lang="ru-RU" sz="900" i="0" dirty="0" smtClean="0">
                <a:solidFill>
                  <a:srgbClr val="1C1C1C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Романова М.В.</a:t>
            </a:r>
          </a:p>
          <a:p>
            <a:r>
              <a:rPr lang="ru-RU" sz="900" dirty="0" smtClean="0">
                <a:solidFill>
                  <a:srgbClr val="1C1C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Рухлин А.Н.</a:t>
            </a:r>
          </a:p>
          <a:p>
            <a:pPr algn="ctr"/>
            <a:endParaRPr lang="ru-RU" b="0" i="0" dirty="0">
              <a:solidFill>
                <a:srgbClr val="1C1C1C"/>
              </a:solidFill>
              <a:effectLst/>
              <a:latin typeface="PT San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0FF63E53-6F8D-58CA-5D16-7E85A8127364}"/>
              </a:ext>
            </a:extLst>
          </p:cNvPr>
          <p:cNvSpPr txBox="1"/>
          <p:nvPr/>
        </p:nvSpPr>
        <p:spPr>
          <a:xfrm>
            <a:off x="163929" y="915551"/>
            <a:ext cx="5734586" cy="1803571"/>
          </a:xfrm>
          <a:prstGeom prst="roundRect">
            <a:avLst>
              <a:gd name="adj" fmla="val 7425"/>
            </a:avLst>
          </a:prstGeom>
          <a:solidFill>
            <a:srgbClr val="EBE8E3"/>
          </a:solidFill>
          <a:ln w="3175">
            <a:solidFill>
              <a:srgbClr val="A88C54"/>
            </a:solidFill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endParaRPr lang="ru-RU" sz="900" dirty="0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8D7B02B-4DA5-D0BB-C57E-134F175D31EA}"/>
              </a:ext>
            </a:extLst>
          </p:cNvPr>
          <p:cNvSpPr txBox="1"/>
          <p:nvPr/>
        </p:nvSpPr>
        <p:spPr>
          <a:xfrm>
            <a:off x="176110" y="825224"/>
            <a:ext cx="5710224" cy="284543"/>
          </a:xfrm>
          <a:prstGeom prst="roundRect">
            <a:avLst>
              <a:gd name="adj" fmla="val 50000"/>
            </a:avLst>
          </a:prstGeom>
          <a:solidFill>
            <a:srgbClr val="B69E6E"/>
          </a:solidFill>
          <a:ln w="3175">
            <a:noFill/>
          </a:ln>
          <a:effectLst/>
        </p:spPr>
        <p:txBody>
          <a:bodyPr wrap="square" lIns="80179" tIns="40089" rIns="0" bIns="40089" anchor="ctr" anchorCtr="0">
            <a:noAutofit/>
          </a:bodyPr>
          <a:lstStyle/>
          <a:p>
            <a:pPr algn="ctr" fontAlgn="b"/>
            <a:r>
              <a:rPr lang="ru-RU" sz="11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Участники научной школы</a:t>
            </a:r>
            <a:endParaRPr lang="ru-RU" sz="11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311692" y="1234993"/>
            <a:ext cx="453317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 smtClean="0">
                <a:solidFill>
                  <a:srgbClr val="1C1C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Андреев Сергей Александрович</a:t>
            </a:r>
            <a:endParaRPr lang="ru-RU" sz="900" dirty="0">
              <a:solidFill>
                <a:srgbClr val="1C1C1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900" dirty="0" smtClean="0">
                <a:solidFill>
                  <a:srgbClr val="1C1C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Кандидат исторических </a:t>
            </a:r>
            <a:r>
              <a:rPr lang="ru-RU" sz="900" dirty="0">
                <a:solidFill>
                  <a:srgbClr val="1C1C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наук, </a:t>
            </a:r>
            <a:r>
              <a:rPr lang="ru-RU" sz="900" dirty="0" smtClean="0">
                <a:solidFill>
                  <a:srgbClr val="1C1C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доцент.</a:t>
            </a:r>
            <a:r>
              <a:rPr lang="ru-RU" sz="900" dirty="0">
                <a:solidFill>
                  <a:srgbClr val="1C1C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Сфера научных интересов: теория и методика </a:t>
            </a:r>
            <a:r>
              <a:rPr lang="ru-RU" sz="900" dirty="0" smtClean="0">
                <a:solidFill>
                  <a:srgbClr val="1C1C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обучения истории в школе, история финансовой деятельности земских учреждений.</a:t>
            </a:r>
          </a:p>
          <a:p>
            <a:pPr algn="just"/>
            <a:r>
              <a:rPr lang="ru-RU" sz="900" dirty="0" smtClean="0">
                <a:solidFill>
                  <a:srgbClr val="1C1C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Награжден почетной </a:t>
            </a:r>
            <a:r>
              <a:rPr lang="ru-RU" sz="900" dirty="0">
                <a:solidFill>
                  <a:srgbClr val="1C1C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грамотой Министерства образования Ульяновской области </a:t>
            </a:r>
            <a:r>
              <a:rPr lang="ru-RU" sz="900" dirty="0" smtClean="0">
                <a:solidFill>
                  <a:srgbClr val="1C1C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(2019), </a:t>
            </a:r>
            <a:r>
              <a:rPr lang="ru-RU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отмечен благодарностью Министерства Просвещения РФ (2022). </a:t>
            </a:r>
            <a:r>
              <a:rPr lang="ru-RU" sz="900" dirty="0" smtClean="0">
                <a:solidFill>
                  <a:srgbClr val="1C1C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Является </a:t>
            </a:r>
            <a:r>
              <a:rPr lang="ru-RU" sz="900" dirty="0">
                <a:solidFill>
                  <a:srgbClr val="1C1C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автором 33 </a:t>
            </a:r>
            <a:r>
              <a:rPr lang="ru-RU" sz="900" dirty="0" smtClean="0">
                <a:solidFill>
                  <a:srgbClr val="1C1C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научных и научно-методических </a:t>
            </a:r>
            <a:r>
              <a:rPr lang="ru-RU" sz="900" dirty="0">
                <a:solidFill>
                  <a:srgbClr val="1C1C1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трудов, из них 1 монография, 7 учебно-методических пособия и 10 статей в журналах, аккредитованных ВАК.</a:t>
            </a:r>
            <a:endParaRPr lang="ru-RU" sz="900" b="0" i="0" dirty="0">
              <a:solidFill>
                <a:srgbClr val="1C1C1C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55" y="1109767"/>
            <a:ext cx="1094981" cy="160460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55" y="2817404"/>
            <a:ext cx="1072102" cy="160815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28" y="4590135"/>
            <a:ext cx="972868" cy="145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7830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11106</TotalTime>
  <Words>1078</Words>
  <Application>Microsoft Office PowerPoint</Application>
  <PresentationFormat>Экран (4:3)</PresentationFormat>
  <Paragraphs>117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PT Sans</vt:lpstr>
      <vt:lpstr>Tahoma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mosyurov-se</dc:creator>
  <cp:lastModifiedBy>User</cp:lastModifiedBy>
  <cp:revision>102</cp:revision>
  <cp:lastPrinted>2023-04-06T10:10:27Z</cp:lastPrinted>
  <dcterms:created xsi:type="dcterms:W3CDTF">2023-03-30T10:18:09Z</dcterms:created>
  <dcterms:modified xsi:type="dcterms:W3CDTF">2023-07-06T10:10:56Z</dcterms:modified>
</cp:coreProperties>
</file>