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5" r:id="rId4"/>
    <p:sldId id="265" r:id="rId5"/>
    <p:sldId id="269" r:id="rId6"/>
    <p:sldId id="266" r:id="rId7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A6"/>
    <a:srgbClr val="6AB3E8"/>
    <a:srgbClr val="0033A0"/>
    <a:srgbClr val="EC54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2" autoAdjust="0"/>
    <p:restoredTop sz="94660"/>
  </p:normalViewPr>
  <p:slideViewPr>
    <p:cSldViewPr snapToGrid="0">
      <p:cViewPr>
        <p:scale>
          <a:sx n="70" d="100"/>
          <a:sy n="70" d="100"/>
        </p:scale>
        <p:origin x="-288" y="-8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5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48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095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38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55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26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86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59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28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38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402CE-7B91-404F-ACCF-8D21528151D7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73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5222" y="2442949"/>
            <a:ext cx="11031183" cy="2101755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 smtClean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 smtClean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 smtClean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 smtClean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 smtClean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 smtClean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 smtClean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 smtClean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 smtClean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 smtClean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 smtClean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 smtClean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 smtClean="0">
                <a:solidFill>
                  <a:schemeClr val="bg1"/>
                </a:solidFill>
                <a:latin typeface="Montserrat Medium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Montserrat Medium"/>
              </a:rPr>
            </a:br>
            <a:r>
              <a:rPr lang="ru-RU" sz="5400" dirty="0" smtClean="0">
                <a:solidFill>
                  <a:schemeClr val="bg1"/>
                </a:solidFill>
                <a:latin typeface="Montserrat Medium"/>
              </a:rPr>
              <a:t>ГОСУДАРСТВЕННАЯ ПОДДЕРЖКА РАБОТОДАТЕЛЕЙ В 2023 ГОДУ</a:t>
            </a:r>
            <a:br>
              <a:rPr lang="ru-RU" sz="5400" dirty="0" smtClean="0">
                <a:solidFill>
                  <a:schemeClr val="bg1"/>
                </a:solidFill>
                <a:latin typeface="Montserrat Medium"/>
              </a:rPr>
            </a:br>
            <a:endParaRPr lang="ru-RU" sz="5400" dirty="0">
              <a:solidFill>
                <a:schemeClr val="bg1"/>
              </a:solidFill>
              <a:latin typeface="Montserrat Medium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4163" y="4648124"/>
            <a:ext cx="10807148" cy="137054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endParaRPr lang="ru-RU" dirty="0" smtClean="0">
              <a:solidFill>
                <a:schemeClr val="bg1"/>
              </a:solidFill>
              <a:latin typeface="Montserrat" pitchFamily="2" charset="-52"/>
            </a:endParaRPr>
          </a:p>
          <a:p>
            <a:pPr algn="just">
              <a:lnSpc>
                <a:spcPct val="110000"/>
              </a:lnSpc>
            </a:pPr>
            <a:r>
              <a:rPr lang="ru-RU" dirty="0" smtClean="0">
                <a:solidFill>
                  <a:schemeClr val="bg1"/>
                </a:solidFill>
                <a:latin typeface="Montserrat" pitchFamily="2" charset="-52"/>
              </a:rPr>
              <a:t>ПОСТАНОВЛЕНИЕ </a:t>
            </a:r>
            <a:r>
              <a:rPr lang="ru-RU" dirty="0">
                <a:solidFill>
                  <a:schemeClr val="bg1"/>
                </a:solidFill>
                <a:latin typeface="Montserrat" pitchFamily="2" charset="-52"/>
              </a:rPr>
              <a:t>ПРАВИТЕЛЬСТВА РФ № 362 ОТ 13.03.2021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54" y="328885"/>
            <a:ext cx="2038623" cy="891897"/>
          </a:xfrm>
          <a:prstGeom prst="rect">
            <a:avLst/>
          </a:prstGeom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3616960" y="498981"/>
            <a:ext cx="1788160" cy="721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ru-RU" sz="1200" dirty="0" smtClean="0">
                <a:solidFill>
                  <a:schemeClr val="bg1"/>
                </a:solidFill>
                <a:latin typeface="Montserrat" pitchFamily="2" charset="-52"/>
              </a:rPr>
              <a:t>УЛЬЯНОВСКАЯ ОБЛАСТЬ</a:t>
            </a:r>
            <a:endParaRPr lang="ru-RU" sz="1200" dirty="0">
              <a:solidFill>
                <a:schemeClr val="bg1"/>
              </a:solidFill>
              <a:latin typeface="Montserrat" pitchFamily="2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540000" y="459240"/>
            <a:ext cx="0" cy="6311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75" y="328877"/>
            <a:ext cx="845188" cy="80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5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2"/>
          <a:srcRect l="41406" t="38903" r="21261" b="28504"/>
          <a:stretch/>
        </p:blipFill>
        <p:spPr>
          <a:xfrm>
            <a:off x="10389359" y="205292"/>
            <a:ext cx="1380384" cy="677866"/>
          </a:xfrm>
          <a:prstGeom prst="rect">
            <a:avLst/>
          </a:prstGeom>
        </p:spPr>
      </p:pic>
      <p:sp>
        <p:nvSpPr>
          <p:cNvPr id="34" name="Объект 2"/>
          <p:cNvSpPr txBox="1">
            <a:spLocks/>
          </p:cNvSpPr>
          <p:nvPr/>
        </p:nvSpPr>
        <p:spPr>
          <a:xfrm>
            <a:off x="948981" y="3040594"/>
            <a:ext cx="2074027" cy="311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400" b="1" dirty="0">
              <a:solidFill>
                <a:srgbClr val="0033A0"/>
              </a:solidFill>
              <a:latin typeface="Montserrat" pitchFamily="2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18915" y="1924336"/>
            <a:ext cx="5677468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900" dirty="0">
              <a:solidFill>
                <a:srgbClr val="0033A0"/>
              </a:solidFill>
              <a:latin typeface="Montserrat"/>
            </a:endParaRPr>
          </a:p>
          <a:p>
            <a:r>
              <a:rPr lang="ru-RU" sz="1900" dirty="0" smtClean="0">
                <a:solidFill>
                  <a:srgbClr val="0033A0"/>
                </a:solidFill>
                <a:latin typeface="Montserrat"/>
              </a:rPr>
              <a:t>«Фонд социального страхования Российской Федерации в 2022 году из бюджета Фонда социального страхования Российской Федерации»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18915" y="3643954"/>
            <a:ext cx="5677468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 smtClean="0">
                <a:solidFill>
                  <a:srgbClr val="0033A0"/>
                </a:solidFill>
                <a:latin typeface="Montserrat"/>
              </a:rPr>
              <a:t>«Фонд пенсионного и социального страхования Российской Федерации в 2023 году из бюджета Фонда пенсионного и социального страхования в Российской Федерации»</a:t>
            </a:r>
            <a:endParaRPr lang="ru-RU" sz="1900" dirty="0">
              <a:solidFill>
                <a:srgbClr val="0033A0"/>
              </a:solidFill>
              <a:latin typeface="Montserrat"/>
            </a:endParaRPr>
          </a:p>
        </p:txBody>
      </p:sp>
      <p:sp>
        <p:nvSpPr>
          <p:cNvPr id="12" name="Rounded Rectangle 19">
            <a:extLst>
              <a:ext uri="{FF2B5EF4-FFF2-40B4-BE49-F238E27FC236}">
                <a16:creationId xmlns="" xmlns:a16="http://schemas.microsoft.com/office/drawing/2014/main" id="{8D001EF0-45E2-744A-93E5-DFA3769EB74F}"/>
              </a:ext>
            </a:extLst>
          </p:cNvPr>
          <p:cNvSpPr/>
          <p:nvPr/>
        </p:nvSpPr>
        <p:spPr>
          <a:xfrm>
            <a:off x="6" y="205292"/>
            <a:ext cx="10389359" cy="794928"/>
          </a:xfrm>
          <a:prstGeom prst="roundRect">
            <a:avLst>
              <a:gd name="adj" fmla="val 50000"/>
            </a:avLst>
          </a:prstGeom>
          <a:solidFill>
            <a:srgbClr val="71B4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800" b="1" dirty="0" smtClean="0">
                <a:solidFill>
                  <a:srgbClr val="0055A6"/>
                </a:solidFill>
                <a:latin typeface="Montserrat Medium"/>
              </a:rPr>
              <a:t>Срок продления  до 1 февраля  2024 г.</a:t>
            </a:r>
            <a:endParaRPr lang="ru-RU" sz="2800" b="1" dirty="0">
              <a:solidFill>
                <a:srgbClr val="0055A6"/>
              </a:solidFill>
              <a:latin typeface="Montserrat Medium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5" y="5583621"/>
            <a:ext cx="1038860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Стрелка вправо 1"/>
          <p:cNvSpPr/>
          <p:nvPr/>
        </p:nvSpPr>
        <p:spPr>
          <a:xfrm>
            <a:off x="4942244" y="2347415"/>
            <a:ext cx="1331349" cy="848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БЫЛО</a:t>
            </a:r>
            <a:endParaRPr lang="ru-RU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4942245" y="3643952"/>
            <a:ext cx="1376671" cy="8424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СТАЛО</a:t>
            </a:r>
            <a:endParaRPr lang="ru-RU" b="1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924335"/>
            <a:ext cx="4608773" cy="3059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787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2"/>
          <a:srcRect l="41406" t="38903" r="21261" b="28504"/>
          <a:stretch/>
        </p:blipFill>
        <p:spPr>
          <a:xfrm>
            <a:off x="10389359" y="205292"/>
            <a:ext cx="1380384" cy="677866"/>
          </a:xfrm>
          <a:prstGeom prst="rect">
            <a:avLst/>
          </a:prstGeom>
        </p:spPr>
      </p:pic>
      <p:sp>
        <p:nvSpPr>
          <p:cNvPr id="34" name="Объект 2"/>
          <p:cNvSpPr txBox="1">
            <a:spLocks/>
          </p:cNvSpPr>
          <p:nvPr/>
        </p:nvSpPr>
        <p:spPr>
          <a:xfrm>
            <a:off x="948981" y="3040594"/>
            <a:ext cx="2074027" cy="311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400" b="1" dirty="0">
              <a:solidFill>
                <a:srgbClr val="0033A0"/>
              </a:solidFill>
              <a:latin typeface="Montserrat" pitchFamily="2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4603" y="1392078"/>
            <a:ext cx="488878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 smtClean="0">
                <a:solidFill>
                  <a:srgbClr val="0033A0"/>
                </a:solidFill>
                <a:latin typeface="Montserrat"/>
              </a:rPr>
              <a:t>Наличие государственной регистрации работодателя в соответствии с законодательством Российской Федерации , осуществленной до </a:t>
            </a:r>
            <a:r>
              <a:rPr lang="ru-RU" sz="1900" b="1" dirty="0" smtClean="0">
                <a:solidFill>
                  <a:srgbClr val="0033A0"/>
                </a:solidFill>
                <a:latin typeface="Montserrat"/>
              </a:rPr>
              <a:t>1 января 2023 года</a:t>
            </a:r>
            <a:endParaRPr lang="ru-RU" sz="1900" b="1" dirty="0">
              <a:solidFill>
                <a:srgbClr val="0033A0"/>
              </a:solidFill>
              <a:latin typeface="Montserrat"/>
            </a:endParaRPr>
          </a:p>
        </p:txBody>
      </p:sp>
      <p:sp>
        <p:nvSpPr>
          <p:cNvPr id="3" name="Блок-схема: извлечение 2"/>
          <p:cNvSpPr/>
          <p:nvPr/>
        </p:nvSpPr>
        <p:spPr>
          <a:xfrm rot="5400000">
            <a:off x="347751" y="1467959"/>
            <a:ext cx="724333" cy="478137"/>
          </a:xfrm>
          <a:prstGeom prst="flowChartExtra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AB3E8"/>
              </a:solidFill>
            </a:endParaRPr>
          </a:p>
        </p:txBody>
      </p:sp>
      <p:sp>
        <p:nvSpPr>
          <p:cNvPr id="15" name="Блок-схема: извлечение 14"/>
          <p:cNvSpPr/>
          <p:nvPr/>
        </p:nvSpPr>
        <p:spPr>
          <a:xfrm rot="5400000">
            <a:off x="347751" y="3097332"/>
            <a:ext cx="724333" cy="478137"/>
          </a:xfrm>
          <a:prstGeom prst="flowChartExtra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AB3E8"/>
              </a:solidFill>
            </a:endParaRPr>
          </a:p>
        </p:txBody>
      </p:sp>
      <p:sp>
        <p:nvSpPr>
          <p:cNvPr id="16" name="Блок-схема: извлечение 15"/>
          <p:cNvSpPr/>
          <p:nvPr/>
        </p:nvSpPr>
        <p:spPr>
          <a:xfrm rot="5400000">
            <a:off x="347751" y="4758825"/>
            <a:ext cx="724333" cy="478137"/>
          </a:xfrm>
          <a:prstGeom prst="flowChartExtra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AB3E8"/>
              </a:solidFill>
            </a:endParaRPr>
          </a:p>
        </p:txBody>
      </p:sp>
      <p:sp>
        <p:nvSpPr>
          <p:cNvPr id="12" name="Rounded Rectangle 19">
            <a:extLst>
              <a:ext uri="{FF2B5EF4-FFF2-40B4-BE49-F238E27FC236}">
                <a16:creationId xmlns="" xmlns:a16="http://schemas.microsoft.com/office/drawing/2014/main" id="{8D001EF0-45E2-744A-93E5-DFA3769EB74F}"/>
              </a:ext>
            </a:extLst>
          </p:cNvPr>
          <p:cNvSpPr/>
          <p:nvPr/>
        </p:nvSpPr>
        <p:spPr>
          <a:xfrm>
            <a:off x="6" y="205292"/>
            <a:ext cx="10389359" cy="794928"/>
          </a:xfrm>
          <a:prstGeom prst="roundRect">
            <a:avLst>
              <a:gd name="adj" fmla="val 50000"/>
            </a:avLst>
          </a:prstGeom>
          <a:solidFill>
            <a:srgbClr val="71B4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800" b="1" dirty="0" smtClean="0">
                <a:solidFill>
                  <a:srgbClr val="0055A6"/>
                </a:solidFill>
                <a:latin typeface="Montserrat Medium"/>
              </a:rPr>
              <a:t>Условия для включения работодателя в реестр являются:</a:t>
            </a:r>
            <a:endParaRPr lang="ru-RU" sz="2800" b="1" dirty="0">
              <a:solidFill>
                <a:srgbClr val="0055A6"/>
              </a:solidFill>
              <a:latin typeface="Montserrat Medium"/>
            </a:endParaRPr>
          </a:p>
        </p:txBody>
      </p:sp>
      <p:pic>
        <p:nvPicPr>
          <p:cNvPr id="2050" name="Picture 2" descr="Z:\Департамент АРСНРЧП\Ващишина А.Н\от Акуловой\БРЕНДБУК\Персонажи\png\illustration_07@2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344" y="1331237"/>
            <a:ext cx="4293365" cy="5369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62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2"/>
          <a:srcRect l="41406" t="38903" r="21261" b="28504"/>
          <a:stretch/>
        </p:blipFill>
        <p:spPr>
          <a:xfrm>
            <a:off x="10648667" y="307819"/>
            <a:ext cx="1380384" cy="677866"/>
          </a:xfrm>
          <a:prstGeom prst="rect">
            <a:avLst/>
          </a:prstGeom>
        </p:spPr>
      </p:pic>
      <p:sp>
        <p:nvSpPr>
          <p:cNvPr id="25" name="Объект 2"/>
          <p:cNvSpPr txBox="1">
            <a:spLocks/>
          </p:cNvSpPr>
          <p:nvPr/>
        </p:nvSpPr>
        <p:spPr>
          <a:xfrm>
            <a:off x="127001" y="5473691"/>
            <a:ext cx="6137323" cy="9900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Montserrat" pitchFamily="2" charset="-52"/>
              </a:rPr>
              <a:t>ВАЖНО!!! </a:t>
            </a:r>
            <a:r>
              <a:rPr lang="ru-RU" sz="1600" dirty="0" smtClean="0">
                <a:solidFill>
                  <a:srgbClr val="0033A0"/>
                </a:solidFill>
                <a:latin typeface="Montserrat" pitchFamily="2" charset="-52"/>
              </a:rPr>
              <a:t>Предоставление </a:t>
            </a:r>
            <a:r>
              <a:rPr lang="ru-RU" sz="1600" dirty="0">
                <a:solidFill>
                  <a:srgbClr val="0033A0"/>
                </a:solidFill>
                <a:latin typeface="Montserrat" pitchFamily="2" charset="-52"/>
              </a:rPr>
              <a:t>субсидий бюджетным и автономным учреждениям, </a:t>
            </a:r>
            <a:r>
              <a:rPr lang="ru-RU" sz="1600" dirty="0" smtClean="0">
                <a:solidFill>
                  <a:srgbClr val="0033A0"/>
                </a:solidFill>
                <a:latin typeface="Montserrat" pitchFamily="2" charset="-52"/>
              </a:rPr>
              <a:t>а </a:t>
            </a:r>
            <a:r>
              <a:rPr lang="ru-RU" sz="1600" dirty="0">
                <a:solidFill>
                  <a:srgbClr val="0033A0"/>
                </a:solidFill>
                <a:latin typeface="Montserrat" pitchFamily="2" charset="-52"/>
              </a:rPr>
              <a:t>также казённым учреждениям не предоставляется </a:t>
            </a:r>
            <a:r>
              <a:rPr lang="ru-RU" sz="1600" dirty="0" smtClean="0">
                <a:solidFill>
                  <a:srgbClr val="0033A0"/>
                </a:solidFill>
                <a:latin typeface="Montserrat" pitchFamily="2" charset="-52"/>
              </a:rPr>
              <a:t>возможным.</a:t>
            </a:r>
            <a:endParaRPr lang="ru-RU" sz="1600" dirty="0">
              <a:solidFill>
                <a:srgbClr val="0033A0"/>
              </a:solidFill>
              <a:latin typeface="Montserrat" pitchFamily="2" charset="-52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6263375" y="5297552"/>
            <a:ext cx="0" cy="1342340"/>
          </a:xfrm>
          <a:prstGeom prst="line">
            <a:avLst/>
          </a:prstGeom>
          <a:ln w="28575">
            <a:solidFill>
              <a:srgbClr val="0033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1" y="1749971"/>
            <a:ext cx="6137323" cy="32008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Блок-схема: извлечение 15"/>
          <p:cNvSpPr/>
          <p:nvPr/>
        </p:nvSpPr>
        <p:spPr>
          <a:xfrm rot="5400000">
            <a:off x="6396771" y="1895054"/>
            <a:ext cx="724333" cy="348260"/>
          </a:xfrm>
          <a:prstGeom prst="flowChartExtra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AB3E8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96850" y="1848642"/>
            <a:ext cx="29482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33A0"/>
                </a:solidFill>
                <a:latin typeface="Montserrat"/>
              </a:rPr>
              <a:t>Юридические лица</a:t>
            </a:r>
            <a:endParaRPr lang="ru-RU" sz="2000" b="1" dirty="0"/>
          </a:p>
        </p:txBody>
      </p:sp>
      <p:sp>
        <p:nvSpPr>
          <p:cNvPr id="18" name="Блок-схема: извлечение 17"/>
          <p:cNvSpPr/>
          <p:nvPr/>
        </p:nvSpPr>
        <p:spPr>
          <a:xfrm rot="5400000">
            <a:off x="6396771" y="3176259"/>
            <a:ext cx="724333" cy="348260"/>
          </a:xfrm>
          <a:prstGeom prst="flowChartExtra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AB3E8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05776" y="3150330"/>
            <a:ext cx="50862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33A0"/>
                </a:solidFill>
                <a:latin typeface="Montserrat"/>
              </a:rPr>
              <a:t>Индивидуальные предприниматели</a:t>
            </a:r>
            <a:endParaRPr lang="ru-RU" sz="2000" b="1" dirty="0"/>
          </a:p>
        </p:txBody>
      </p:sp>
      <p:sp>
        <p:nvSpPr>
          <p:cNvPr id="21" name="Блок-схема: извлечение 20"/>
          <p:cNvSpPr/>
          <p:nvPr/>
        </p:nvSpPr>
        <p:spPr>
          <a:xfrm rot="5400000">
            <a:off x="6396771" y="4414518"/>
            <a:ext cx="724333" cy="348260"/>
          </a:xfrm>
          <a:prstGeom prst="flowChartExtra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AB3E8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105776" y="4388589"/>
            <a:ext cx="45576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33A0"/>
                </a:solidFill>
                <a:latin typeface="Montserrat"/>
              </a:rPr>
              <a:t>Некоммерческие организации</a:t>
            </a:r>
            <a:endParaRPr lang="ru-RU" sz="2000" b="1" dirty="0"/>
          </a:p>
        </p:txBody>
      </p:sp>
      <p:sp>
        <p:nvSpPr>
          <p:cNvPr id="14" name="Rounded Rectangle 19">
            <a:extLst>
              <a:ext uri="{FF2B5EF4-FFF2-40B4-BE49-F238E27FC236}">
                <a16:creationId xmlns="" xmlns:a16="http://schemas.microsoft.com/office/drawing/2014/main" id="{8D001EF0-45E2-744A-93E5-DFA3769EB74F}"/>
              </a:ext>
            </a:extLst>
          </p:cNvPr>
          <p:cNvSpPr/>
          <p:nvPr/>
        </p:nvSpPr>
        <p:spPr>
          <a:xfrm>
            <a:off x="1" y="249288"/>
            <a:ext cx="10648667" cy="794928"/>
          </a:xfrm>
          <a:prstGeom prst="roundRect">
            <a:avLst>
              <a:gd name="adj" fmla="val 50000"/>
            </a:avLst>
          </a:prstGeom>
          <a:solidFill>
            <a:srgbClr val="71B4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400" b="1" dirty="0">
                <a:solidFill>
                  <a:srgbClr val="0055A6"/>
                </a:solidFill>
                <a:latin typeface="Montserrat Medium"/>
              </a:rPr>
              <a:t>Государственная поддержка работодателей </a:t>
            </a:r>
            <a:br>
              <a:rPr lang="ru-RU" sz="2400" b="1" dirty="0">
                <a:solidFill>
                  <a:srgbClr val="0055A6"/>
                </a:solidFill>
                <a:latin typeface="Montserrat Medium"/>
              </a:rPr>
            </a:br>
            <a:r>
              <a:rPr lang="ru-RU" sz="2400" b="1" dirty="0">
                <a:solidFill>
                  <a:srgbClr val="0055A6"/>
                </a:solidFill>
                <a:latin typeface="Montserrat Medium"/>
              </a:rPr>
              <a:t>при трудоустройстве отдельных категорий молодежи до 30 лет </a:t>
            </a:r>
          </a:p>
        </p:txBody>
      </p:sp>
    </p:spTree>
    <p:extLst>
      <p:ext uri="{BB962C8B-B14F-4D97-AF65-F5344CB8AC3E}">
        <p14:creationId xmlns:p14="http://schemas.microsoft.com/office/powerpoint/2010/main" val="100969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280" y="120233"/>
            <a:ext cx="1442720" cy="63119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99" y="1495806"/>
            <a:ext cx="6230501" cy="24477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Объект 2"/>
          <p:cNvSpPr txBox="1">
            <a:spLocks/>
          </p:cNvSpPr>
          <p:nvPr/>
        </p:nvSpPr>
        <p:spPr>
          <a:xfrm>
            <a:off x="170295" y="3854246"/>
            <a:ext cx="11757848" cy="4037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400" b="1" dirty="0" smtClean="0">
              <a:solidFill>
                <a:schemeClr val="bg1"/>
              </a:solidFill>
              <a:latin typeface="Montserrat Medium" pitchFamily="2" charset="-5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bg1"/>
                </a:solidFill>
                <a:latin typeface="Montserrat Medium" pitchFamily="2" charset="-52"/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  <a:latin typeface="Montserrat Medium" pitchFamily="2" charset="-52"/>
              </a:rPr>
              <a:t>Молодежь в возрасте до 30 лет «</a:t>
            </a:r>
            <a:r>
              <a:rPr lang="ru-RU" sz="1800" b="1" u="sng" dirty="0" smtClean="0">
                <a:solidFill>
                  <a:schemeClr val="bg1"/>
                </a:solidFill>
                <a:latin typeface="Montserrat Medium" pitchFamily="2" charset="-52"/>
              </a:rPr>
              <a:t>ВКЛЮЧИТЕЛЬНО</a:t>
            </a:r>
            <a:r>
              <a:rPr lang="ru-RU" sz="1800" b="1" dirty="0" smtClean="0">
                <a:solidFill>
                  <a:schemeClr val="bg1"/>
                </a:solidFill>
                <a:latin typeface="Montserrat Medium" pitchFamily="2" charset="-52"/>
              </a:rPr>
              <a:t>» из числа безработных и ищущих работу</a:t>
            </a:r>
            <a:endParaRPr lang="ru-RU" sz="1800" b="1" dirty="0">
              <a:solidFill>
                <a:schemeClr val="bg1"/>
              </a:solidFill>
              <a:latin typeface="Montserrat Medium" pitchFamily="2" charset="-5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  <a:latin typeface="Montserrat Medium" pitchFamily="2" charset="-52"/>
              </a:rPr>
              <a:t> Работники, под риском увольнения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chemeClr val="bg1"/>
                </a:solidFill>
                <a:latin typeface="Montserrat Medium" pitchFamily="2" charset="-52"/>
              </a:rPr>
              <a:t> граждане Украины и лица без гражданства, постоянно проживающие на территории </a:t>
            </a:r>
            <a:r>
              <a:rPr lang="ru-RU" sz="1800" b="1" dirty="0" smtClean="0">
                <a:solidFill>
                  <a:schemeClr val="bg1"/>
                </a:solidFill>
                <a:latin typeface="Montserrat Medium" pitchFamily="2" charset="-52"/>
              </a:rPr>
              <a:t>Украины, </a:t>
            </a:r>
            <a:r>
              <a:rPr lang="ru-RU" sz="1800" b="1" dirty="0">
                <a:solidFill>
                  <a:schemeClr val="bg1"/>
                </a:solidFill>
                <a:latin typeface="Montserrat Medium" pitchFamily="2" charset="-52"/>
              </a:rPr>
              <a:t>которые прибыли в Россию в экстренном массовом порядке и получили удостоверение беженца или свидетельство о предоставлении временного убежища </a:t>
            </a:r>
            <a:r>
              <a:rPr lang="ru-RU" sz="1800" b="1" dirty="0" smtClean="0">
                <a:solidFill>
                  <a:schemeClr val="bg1"/>
                </a:solidFill>
                <a:latin typeface="Montserrat Medium" pitchFamily="2" charset="-52"/>
              </a:rPr>
              <a:t> на территории Российской Федерации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  <a:latin typeface="Montserrat Medium" pitchFamily="2" charset="-52"/>
              </a:rPr>
              <a:t>Безработные граждане, трудовой договор с которыми прекращен в связи с сокращением штата в 2023 году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Montserrat Medium" pitchFamily="2" charset="-52"/>
              </a:rPr>
              <a:t> 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bg1"/>
              </a:solidFill>
              <a:latin typeface="Montserrat Medium" pitchFamily="2" charset="-52"/>
            </a:endParaRPr>
          </a:p>
        </p:txBody>
      </p:sp>
      <p:sp>
        <p:nvSpPr>
          <p:cNvPr id="25" name="Rounded Rectangle 19">
            <a:extLst>
              <a:ext uri="{FF2B5EF4-FFF2-40B4-BE49-F238E27FC236}">
                <a16:creationId xmlns="" xmlns:a16="http://schemas.microsoft.com/office/drawing/2014/main" id="{8D001EF0-45E2-744A-93E5-DFA3769EB74F}"/>
              </a:ext>
            </a:extLst>
          </p:cNvPr>
          <p:cNvSpPr/>
          <p:nvPr/>
        </p:nvSpPr>
        <p:spPr>
          <a:xfrm>
            <a:off x="-2" y="38363"/>
            <a:ext cx="10890915" cy="1271822"/>
          </a:xfrm>
          <a:prstGeom prst="roundRect">
            <a:avLst>
              <a:gd name="adj" fmla="val 50000"/>
            </a:avLst>
          </a:prstGeom>
          <a:solidFill>
            <a:srgbClr val="71B4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Montserrat Medium"/>
              </a:rPr>
              <a:t>С 1 января 2023 года изменятся категории граждан, на которых распространяется действие программы. Теперь к этим категориям относятся: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87904" y="2033516"/>
            <a:ext cx="4339989" cy="182073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Montserrat Medium" panose="00000600000000000000" pitchFamily="2" charset="-52"/>
              </a:rPr>
              <a:t>Исключается категория </a:t>
            </a:r>
            <a:br>
              <a:rPr lang="ru-RU" sz="3200" dirty="0" smtClean="0">
                <a:solidFill>
                  <a:schemeClr val="bg1"/>
                </a:solidFill>
                <a:latin typeface="Montserrat Medium" panose="00000600000000000000" pitchFamily="2" charset="-52"/>
              </a:rPr>
            </a:br>
            <a:r>
              <a:rPr lang="ru-RU" sz="3200" dirty="0" smtClean="0">
                <a:solidFill>
                  <a:schemeClr val="bg1"/>
                </a:solidFill>
                <a:latin typeface="Montserrat Medium" panose="00000600000000000000" pitchFamily="2" charset="-52"/>
              </a:rPr>
              <a:t>ДНР и ЛНР </a:t>
            </a:r>
            <a:endParaRPr lang="ru-RU" sz="3200" dirty="0">
              <a:solidFill>
                <a:schemeClr val="bg1"/>
              </a:solidFill>
              <a:latin typeface="Montserrat Medium" panose="000006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90804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2"/>
          <a:srcRect l="41406" t="38903" r="21261" b="28504"/>
          <a:stretch/>
        </p:blipFill>
        <p:spPr>
          <a:xfrm>
            <a:off x="10389359" y="318813"/>
            <a:ext cx="1380384" cy="677866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596900" y="1978179"/>
            <a:ext cx="2734377" cy="1071011"/>
            <a:chOff x="4445643" y="4125396"/>
            <a:chExt cx="3010340" cy="1203677"/>
          </a:xfrm>
        </p:grpSpPr>
        <p:sp>
          <p:nvSpPr>
            <p:cNvPr id="15" name="Объект 2"/>
            <p:cNvSpPr txBox="1">
              <a:spLocks/>
            </p:cNvSpPr>
            <p:nvPr/>
          </p:nvSpPr>
          <p:spPr>
            <a:xfrm>
              <a:off x="4445643" y="4597175"/>
              <a:ext cx="2742721" cy="73189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ru-RU" sz="2700" b="1" dirty="0" smtClean="0">
                  <a:solidFill>
                    <a:schemeClr val="bg1"/>
                  </a:solidFill>
                  <a:latin typeface="Montserrat" pitchFamily="2" charset="-52"/>
                </a:rPr>
                <a:t>50,0 ТЫС</a:t>
              </a:r>
              <a:endParaRPr lang="ru-RU" sz="2700" b="1" dirty="0">
                <a:solidFill>
                  <a:schemeClr val="bg1"/>
                </a:solidFill>
                <a:latin typeface="Montserrat" pitchFamily="2" charset="-52"/>
              </a:endParaRPr>
            </a:p>
          </p:txBody>
        </p:sp>
        <p:sp>
          <p:nvSpPr>
            <p:cNvPr id="16" name="Объект 2"/>
            <p:cNvSpPr txBox="1">
              <a:spLocks/>
            </p:cNvSpPr>
            <p:nvPr/>
          </p:nvSpPr>
          <p:spPr>
            <a:xfrm>
              <a:off x="4876672" y="4125396"/>
              <a:ext cx="2579311" cy="4851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endParaRPr lang="ru-RU" sz="1800" dirty="0">
                <a:solidFill>
                  <a:schemeClr val="bg1"/>
                </a:solidFill>
                <a:latin typeface="Montserrat" pitchFamily="2" charset="-52"/>
              </a:endParaRPr>
            </a:p>
          </p:txBody>
        </p:sp>
      </p:grpSp>
      <p:sp>
        <p:nvSpPr>
          <p:cNvPr id="25" name="Объект 2"/>
          <p:cNvSpPr txBox="1">
            <a:spLocks/>
          </p:cNvSpPr>
          <p:nvPr/>
        </p:nvSpPr>
        <p:spPr>
          <a:xfrm>
            <a:off x="313900" y="4354884"/>
            <a:ext cx="3213421" cy="11724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solidFill>
                  <a:srgbClr val="0033A0"/>
                </a:solidFill>
                <a:latin typeface="Montserrat" pitchFamily="2" charset="-52"/>
              </a:rPr>
              <a:t>Субсидия предоставляется </a:t>
            </a:r>
            <a:r>
              <a:rPr lang="ru-RU" sz="1600" dirty="0" smtClean="0">
                <a:solidFill>
                  <a:srgbClr val="0033A0"/>
                </a:solidFill>
                <a:latin typeface="Montserrat" pitchFamily="2" charset="-52"/>
              </a:rPr>
              <a:t>с </a:t>
            </a:r>
            <a:r>
              <a:rPr lang="ru-RU" sz="1600" b="1" dirty="0">
                <a:solidFill>
                  <a:srgbClr val="0033A0"/>
                </a:solidFill>
                <a:latin typeface="Montserrat" pitchFamily="2" charset="-52"/>
              </a:rPr>
              <a:t>целью частичной компенсации затрат</a:t>
            </a:r>
            <a:r>
              <a:rPr lang="ru-RU" sz="1600" dirty="0">
                <a:solidFill>
                  <a:srgbClr val="0033A0"/>
                </a:solidFill>
                <a:latin typeface="Montserrat" pitchFamily="2" charset="-52"/>
              </a:rPr>
              <a:t> на выплату </a:t>
            </a:r>
            <a:r>
              <a:rPr lang="ru-RU" sz="1600" dirty="0" smtClean="0">
                <a:solidFill>
                  <a:srgbClr val="0033A0"/>
                </a:solidFill>
                <a:latin typeface="Montserrat" pitchFamily="2" charset="-52"/>
              </a:rPr>
              <a:t>з/п </a:t>
            </a:r>
            <a:r>
              <a:rPr lang="ru-RU" sz="1600" dirty="0">
                <a:solidFill>
                  <a:srgbClr val="0033A0"/>
                </a:solidFill>
                <a:latin typeface="Montserrat" pitchFamily="2" charset="-52"/>
              </a:rPr>
              <a:t>работникам из числа трудоустроенных граждан</a:t>
            </a:r>
            <a:endParaRPr lang="ru-RU" sz="1600" b="1" dirty="0">
              <a:solidFill>
                <a:srgbClr val="0033A0"/>
              </a:solidFill>
              <a:latin typeface="Montserrat" pitchFamily="2" charset="-52"/>
            </a:endParaRPr>
          </a:p>
        </p:txBody>
      </p:sp>
      <p:sp>
        <p:nvSpPr>
          <p:cNvPr id="30" name="Объект 2"/>
          <p:cNvSpPr txBox="1">
            <a:spLocks/>
          </p:cNvSpPr>
          <p:nvPr/>
        </p:nvSpPr>
        <p:spPr>
          <a:xfrm>
            <a:off x="4008015" y="4354880"/>
            <a:ext cx="2693036" cy="927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 smtClean="0">
                <a:solidFill>
                  <a:srgbClr val="0033A0"/>
                </a:solidFill>
                <a:latin typeface="Montserrat" pitchFamily="2" charset="-52"/>
              </a:rPr>
              <a:t>Выплаты </a:t>
            </a:r>
            <a:r>
              <a:rPr lang="ru-RU" sz="1600" b="1" dirty="0">
                <a:solidFill>
                  <a:srgbClr val="0033A0"/>
                </a:solidFill>
                <a:latin typeface="Montserrat" pitchFamily="2" charset="-52"/>
              </a:rPr>
              <a:t>осуществляются </a:t>
            </a:r>
            <a:r>
              <a:rPr lang="ru-RU" sz="1600" dirty="0">
                <a:solidFill>
                  <a:srgbClr val="0033A0"/>
                </a:solidFill>
                <a:latin typeface="Montserrat" pitchFamily="2" charset="-52"/>
              </a:rPr>
              <a:t>по истечении </a:t>
            </a:r>
            <a:r>
              <a:rPr lang="ru-RU" sz="1600" b="1" dirty="0">
                <a:solidFill>
                  <a:srgbClr val="0033A0"/>
                </a:solidFill>
                <a:latin typeface="Montserrat" pitchFamily="2" charset="-52"/>
              </a:rPr>
              <a:t>1,3,6 месяцев </a:t>
            </a:r>
            <a:r>
              <a:rPr lang="ru-RU" sz="1600" dirty="0">
                <a:solidFill>
                  <a:srgbClr val="0033A0"/>
                </a:solidFill>
                <a:latin typeface="Montserrat" pitchFamily="2" charset="-52"/>
              </a:rPr>
              <a:t>с даты трудоустройства гражданина</a:t>
            </a:r>
            <a:endParaRPr lang="ru-RU" sz="1600" b="1" dirty="0">
              <a:solidFill>
                <a:srgbClr val="0033A0"/>
              </a:solidFill>
              <a:latin typeface="Montserrat" pitchFamily="2" charset="-52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3710432" y="4354884"/>
            <a:ext cx="0" cy="1431771"/>
          </a:xfrm>
          <a:prstGeom prst="line">
            <a:avLst/>
          </a:prstGeom>
          <a:ln w="28575">
            <a:solidFill>
              <a:srgbClr val="0033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7374128" y="4354880"/>
            <a:ext cx="0" cy="1431772"/>
          </a:xfrm>
          <a:prstGeom prst="line">
            <a:avLst/>
          </a:prstGeom>
          <a:ln w="28575">
            <a:solidFill>
              <a:srgbClr val="0033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Объект 2"/>
          <p:cNvSpPr txBox="1">
            <a:spLocks/>
          </p:cNvSpPr>
          <p:nvPr/>
        </p:nvSpPr>
        <p:spPr>
          <a:xfrm>
            <a:off x="7625915" y="4354880"/>
            <a:ext cx="3453639" cy="130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>
                <a:solidFill>
                  <a:srgbClr val="0033A0"/>
                </a:solidFill>
                <a:latin typeface="Montserrat" pitchFamily="2" charset="-52"/>
              </a:rPr>
              <a:t>Работодатели заинтересованы </a:t>
            </a:r>
            <a:r>
              <a:rPr lang="ru-RU" sz="1600" dirty="0">
                <a:solidFill>
                  <a:srgbClr val="0033A0"/>
                </a:solidFill>
                <a:latin typeface="Montserrat" pitchFamily="2" charset="-52"/>
              </a:rPr>
              <a:t>в трудоустройстве граждан  в возрасте до 30 лет</a:t>
            </a:r>
            <a:endParaRPr lang="ru-RU" sz="1600" b="1" dirty="0">
              <a:solidFill>
                <a:srgbClr val="0033A0"/>
              </a:solidFill>
              <a:latin typeface="Montserrat" pitchFamily="2" charset="-52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3710432" y="1699840"/>
            <a:ext cx="1244600" cy="494187"/>
          </a:xfrm>
          <a:prstGeom prst="rightArrow">
            <a:avLst/>
          </a:prstGeom>
          <a:solidFill>
            <a:srgbClr val="6AB3E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3710432" y="3049923"/>
            <a:ext cx="1244600" cy="494187"/>
          </a:xfrm>
          <a:prstGeom prst="rightArrow">
            <a:avLst/>
          </a:prstGeom>
          <a:solidFill>
            <a:srgbClr val="6AB3E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209317" y="2593075"/>
            <a:ext cx="5870235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Montserrat" pitchFamily="2" charset="-52"/>
              </a:rPr>
              <a:t>Трудоустройство в 2023 году  в размере МРОТ, увеличенного на страховые взносы и количество трудоустроенных граждан </a:t>
            </a:r>
          </a:p>
          <a:p>
            <a:endParaRPr lang="ru-RU" sz="2600" b="1" dirty="0">
              <a:solidFill>
                <a:srgbClr val="0070C0"/>
              </a:solidFill>
              <a:latin typeface="Montserrat" pitchFamily="2" charset="-52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104264" y="1555846"/>
            <a:ext cx="6837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Montserrat" pitchFamily="2" charset="-52"/>
              </a:rPr>
              <a:t>Выплаты за трудоустройство в 2022 году сохраняется </a:t>
            </a:r>
            <a:endParaRPr lang="ru-RU" sz="2400" b="1" dirty="0">
              <a:solidFill>
                <a:srgbClr val="0070C0"/>
              </a:solidFill>
              <a:latin typeface="Montserrat" pitchFamily="2" charset="-52"/>
            </a:endParaRPr>
          </a:p>
        </p:txBody>
      </p:sp>
      <p:sp>
        <p:nvSpPr>
          <p:cNvPr id="17" name="Rounded Rectangle 19">
            <a:extLst>
              <a:ext uri="{FF2B5EF4-FFF2-40B4-BE49-F238E27FC236}">
                <a16:creationId xmlns="" xmlns:a16="http://schemas.microsoft.com/office/drawing/2014/main" id="{8D001EF0-45E2-744A-93E5-DFA3769EB74F}"/>
              </a:ext>
            </a:extLst>
          </p:cNvPr>
          <p:cNvSpPr/>
          <p:nvPr/>
        </p:nvSpPr>
        <p:spPr>
          <a:xfrm>
            <a:off x="14641" y="201751"/>
            <a:ext cx="10389359" cy="794928"/>
          </a:xfrm>
          <a:prstGeom prst="roundRect">
            <a:avLst>
              <a:gd name="adj" fmla="val 50000"/>
            </a:avLst>
          </a:prstGeom>
          <a:solidFill>
            <a:srgbClr val="71B4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800" b="1" dirty="0" smtClean="0">
                <a:solidFill>
                  <a:srgbClr val="0055A6"/>
                </a:solidFill>
                <a:latin typeface="Montserrat Medium"/>
              </a:rPr>
              <a:t>Когда начисляются субсидии за</a:t>
            </a:r>
          </a:p>
          <a:p>
            <a:pPr algn="ctr"/>
            <a:r>
              <a:rPr lang="ru-RU" sz="2800" b="1" dirty="0" smtClean="0">
                <a:solidFill>
                  <a:srgbClr val="0055A6"/>
                </a:solidFill>
                <a:latin typeface="Montserrat Medium"/>
              </a:rPr>
              <a:t> трудоустройство молодежи?</a:t>
            </a:r>
            <a:endParaRPr lang="ru-RU" sz="2800" b="1" dirty="0">
              <a:solidFill>
                <a:srgbClr val="0055A6"/>
              </a:solidFill>
              <a:latin typeface="Montserrat Medium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0723" y="5909484"/>
            <a:ext cx="11339021" cy="750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Обязательное условие в 2023 г.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100% трудоустройство граждан по истечению 1-го, 3-го, 6-го месяцев  с даты трудоустройства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Z:\Департамент АРСНРЧП\Ващишина А.Н\от Акуловой\БРЕНДБУК\Персонажи\png\illustration_10@2x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23" y="1577159"/>
            <a:ext cx="3024631" cy="257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36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2463</TotalTime>
  <Words>296</Words>
  <Application>Microsoft Office PowerPoint</Application>
  <PresentationFormat>Произвольный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                       ГОСУДАРСТВЕННАЯ ПОДДЕРЖКА РАБОТОДАТЕЛЕЙ В 2023 ГОДУ </vt:lpstr>
      <vt:lpstr>Презентация PowerPoint</vt:lpstr>
      <vt:lpstr>Презентация PowerPoint</vt:lpstr>
      <vt:lpstr>Презентация PowerPoint</vt:lpstr>
      <vt:lpstr>Исключается категория  ДНР и ЛНР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анализе миграционных процессов на рынке труда Ульяновской области</dc:title>
  <dc:creator>Алина Шафигуллина</dc:creator>
  <cp:lastModifiedBy>Pushkina</cp:lastModifiedBy>
  <cp:revision>121</cp:revision>
  <cp:lastPrinted>2022-08-30T11:55:11Z</cp:lastPrinted>
  <dcterms:created xsi:type="dcterms:W3CDTF">2022-06-19T20:05:08Z</dcterms:created>
  <dcterms:modified xsi:type="dcterms:W3CDTF">2023-02-15T10:39:46Z</dcterms:modified>
</cp:coreProperties>
</file>