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53" r:id="rId2"/>
    <p:sldId id="354" r:id="rId3"/>
    <p:sldId id="356" r:id="rId4"/>
    <p:sldId id="357" r:id="rId5"/>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8E3"/>
    <a:srgbClr val="B79E6E"/>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517"/>
    <p:restoredTop sz="96405"/>
  </p:normalViewPr>
  <p:slideViewPr>
    <p:cSldViewPr>
      <p:cViewPr varScale="1">
        <p:scale>
          <a:sx n="112" d="100"/>
          <a:sy n="112" d="100"/>
        </p:scale>
        <p:origin x="2166" y="90"/>
      </p:cViewPr>
      <p:guideLst>
        <p:guide orient="horz" pos="2160"/>
        <p:guide pos="2880"/>
      </p:guideLst>
    </p:cSldViewPr>
  </p:slideViewPr>
  <p:notesTextViewPr>
    <p:cViewPr>
      <p:scale>
        <a:sx n="20" d="100"/>
        <a:sy n="2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2B7EBD4-33F1-4E74-8B54-B35302B11334}" type="datetimeFigureOut">
              <a:rPr lang="ru-RU" smtClean="0"/>
              <a:pPr/>
              <a:t>06.07.2023</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4F19B1-5BEF-4995-8F77-0C6296DEDAEE}" type="slidenum">
              <a:rPr lang="ru-RU" smtClean="0"/>
              <a:pPr/>
              <a:t>‹#›</a:t>
            </a:fld>
            <a:endParaRPr lang="ru-RU"/>
          </a:p>
        </p:txBody>
      </p:sp>
    </p:spTree>
    <p:extLst>
      <p:ext uri="{BB962C8B-B14F-4D97-AF65-F5344CB8AC3E}">
        <p14:creationId xmlns:p14="http://schemas.microsoft.com/office/powerpoint/2010/main" val="3788713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79450" y="4716463"/>
            <a:ext cx="5438775" cy="44672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6" name="Google Shape;86;p1: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2581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79450" y="4716463"/>
            <a:ext cx="5438775" cy="44672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3" name="Google Shape;103;p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6672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79450" y="4716463"/>
            <a:ext cx="5438775" cy="44672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3" name="Google Shape;103;p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6672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79450" y="4716463"/>
            <a:ext cx="5438775" cy="44672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3" name="Google Shape;103;p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3959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C98B4D1-FBD8-4AA4-B23C-8EFE851C8439}" type="datetime1">
              <a:rPr lang="ru-RU" smtClean="0"/>
              <a:pPr/>
              <a:t>06.07.2023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947979A-93BF-4F43-AA18-03AABF65A4C7}" type="datetime1">
              <a:rPr lang="ru-RU" smtClean="0"/>
              <a:pPr/>
              <a:t>06.07.2023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25BD62C-4BCB-476B-811A-CDA9557FF61C}" type="datetime1">
              <a:rPr lang="ru-RU" smtClean="0"/>
              <a:pPr/>
              <a:t>06.07.2023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Титульный слайд">
    <p:spTree>
      <p:nvGrpSpPr>
        <p:cNvPr id="1" name=""/>
        <p:cNvGrpSpPr/>
        <p:nvPr/>
      </p:nvGrpSpPr>
      <p:grpSpPr>
        <a:xfrm>
          <a:off x="0" y="0"/>
          <a:ext cx="0" cy="0"/>
          <a:chOff x="0" y="0"/>
          <a:chExt cx="0" cy="0"/>
        </a:xfrm>
      </p:grpSpPr>
      <p:sp>
        <p:nvSpPr>
          <p:cNvPr id="11"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pic>
        <p:nvPicPr>
          <p:cNvPr id="3" name="Рисунок 2">
            <a:extLst>
              <a:ext uri="{FF2B5EF4-FFF2-40B4-BE49-F238E27FC236}">
                <a16:creationId xmlns:a16="http://schemas.microsoft.com/office/drawing/2014/main" xmlns="" id="{9DB32C82-AF0E-4597-BF96-9E01B38A2F3F}"/>
              </a:ext>
            </a:extLst>
          </p:cNvPr>
          <p:cNvPicPr>
            <a:picLocks noChangeAspect="1"/>
          </p:cNvPicPr>
          <p:nvPr userDrawn="1"/>
        </p:nvPicPr>
        <p:blipFill rotWithShape="1">
          <a:blip r:embed="rId2" cstate="print">
            <a:alphaModFix amt="61000"/>
          </a:blip>
          <a:srcRect l="2077" t="4923" r="23804" b="10344"/>
          <a:stretch/>
        </p:blipFill>
        <p:spPr>
          <a:xfrm>
            <a:off x="1" y="-1"/>
            <a:ext cx="9143999" cy="6858001"/>
          </a:xfrm>
          <a:prstGeom prst="rect">
            <a:avLst/>
          </a:prstGeom>
        </p:spPr>
      </p:pic>
    </p:spTree>
    <p:extLst>
      <p:ext uri="{BB962C8B-B14F-4D97-AF65-F5344CB8AC3E}">
        <p14:creationId xmlns:p14="http://schemas.microsoft.com/office/powerpoint/2010/main" val="123598418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5DC5AFA-04C3-4B40-B8BA-8A314D936875}" type="datetime1">
              <a:rPr lang="ru-RU" smtClean="0"/>
              <a:pPr/>
              <a:t>06.07.2023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2982CB5-D77D-4CC2-AA44-4ACCDF271AB6}" type="datetime1">
              <a:rPr lang="ru-RU" smtClean="0"/>
              <a:pPr/>
              <a:t>06.07.2023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266C88A-ABFB-4D49-8DA5-64C752FFEEC7}" type="datetime1">
              <a:rPr lang="ru-RU" smtClean="0"/>
              <a:pPr/>
              <a:t>06.07.2023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F068DC48-5652-4C22-9A39-00BE99D38380}" type="datetime1">
              <a:rPr lang="ru-RU" smtClean="0"/>
              <a:pPr/>
              <a:t>06.07.2023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C121113-C27D-488F-AAD5-7FAE46E5F630}" type="datetime1">
              <a:rPr lang="ru-RU" smtClean="0"/>
              <a:pPr/>
              <a:t>06.07.2023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2C7F198-8737-4937-92FF-B98AE9F01354}" type="datetime1">
              <a:rPr lang="ru-RU" smtClean="0"/>
              <a:pPr/>
              <a:t>06.07.2023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F95014E0-75F2-442C-BA04-FE3AADCEC786}" type="datetime1">
              <a:rPr lang="ru-RU" smtClean="0"/>
              <a:pPr/>
              <a:t>06.07.2023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47031AB-4D4D-4914-8217-5CCEE94DEFC9}" type="datetime1">
              <a:rPr lang="ru-RU" smtClean="0"/>
              <a:pPr/>
              <a:t>06.07.2023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1D9C66-5845-490F-81C9-A8887925597E}" type="datetime1">
              <a:rPr lang="ru-RU" smtClean="0"/>
              <a:pPr/>
              <a:t>06.07.2023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2.pn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5.emf"/><Relationship Id="rId5" Type="http://schemas.openxmlformats.org/officeDocument/2006/relationships/image" Target="../media/image4.png"/><Relationship Id="rId10" Type="http://schemas.openxmlformats.org/officeDocument/2006/relationships/image" Target="../media/image11.jpeg"/><Relationship Id="rId4" Type="http://schemas.openxmlformats.org/officeDocument/2006/relationships/image" Target="../media/image3.pn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12" name="Скругленный прямоугольник 11">
            <a:extLst>
              <a:ext uri="{FF2B5EF4-FFF2-40B4-BE49-F238E27FC236}">
                <a16:creationId xmlns:a16="http://schemas.microsoft.com/office/drawing/2014/main" xmlns="" id="{64EEDDD6-8937-FB8D-275B-3BC9538CAA56}"/>
              </a:ext>
            </a:extLst>
          </p:cNvPr>
          <p:cNvSpPr/>
          <p:nvPr/>
        </p:nvSpPr>
        <p:spPr>
          <a:xfrm>
            <a:off x="2825656" y="5187692"/>
            <a:ext cx="2834830" cy="759758"/>
          </a:xfrm>
          <a:prstGeom prst="roundRect">
            <a:avLst>
              <a:gd name="adj" fmla="val 13575"/>
            </a:avLst>
          </a:prstGeom>
          <a:solidFill>
            <a:srgbClr val="EBE8E3"/>
          </a:solidFill>
          <a:ln w="3175">
            <a:solidFill>
              <a:srgbClr val="B79E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a:extLst>
              <a:ext uri="{FF2B5EF4-FFF2-40B4-BE49-F238E27FC236}">
                <a16:creationId xmlns:a16="http://schemas.microsoft.com/office/drawing/2014/main" xmlns="" id="{4836BD4D-E9F7-D544-E68D-DB29EDEC99F3}"/>
              </a:ext>
            </a:extLst>
          </p:cNvPr>
          <p:cNvSpPr/>
          <p:nvPr/>
        </p:nvSpPr>
        <p:spPr>
          <a:xfrm>
            <a:off x="2825656" y="3907298"/>
            <a:ext cx="2834830" cy="1162136"/>
          </a:xfrm>
          <a:prstGeom prst="roundRect">
            <a:avLst>
              <a:gd name="adj" fmla="val 9900"/>
            </a:avLst>
          </a:prstGeom>
          <a:solidFill>
            <a:srgbClr val="EBE8E3"/>
          </a:solidFill>
          <a:ln w="3175">
            <a:solidFill>
              <a:srgbClr val="B79E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кругленный прямоугольник 4">
            <a:extLst>
              <a:ext uri="{FF2B5EF4-FFF2-40B4-BE49-F238E27FC236}">
                <a16:creationId xmlns:a16="http://schemas.microsoft.com/office/drawing/2014/main" xmlns="" id="{DCA90A16-C936-D9A4-4C86-9F686B543290}"/>
              </a:ext>
            </a:extLst>
          </p:cNvPr>
          <p:cNvSpPr/>
          <p:nvPr/>
        </p:nvSpPr>
        <p:spPr>
          <a:xfrm>
            <a:off x="5782065" y="3896106"/>
            <a:ext cx="2953599" cy="2787055"/>
          </a:xfrm>
          <a:prstGeom prst="roundRect">
            <a:avLst>
              <a:gd name="adj" fmla="val 5985"/>
            </a:avLst>
          </a:prstGeom>
          <a:solidFill>
            <a:srgbClr val="EBE8E3"/>
          </a:solidFill>
          <a:ln w="3175">
            <a:solidFill>
              <a:srgbClr val="B79E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Скругленный прямоугольник 3">
            <a:extLst>
              <a:ext uri="{FF2B5EF4-FFF2-40B4-BE49-F238E27FC236}">
                <a16:creationId xmlns:a16="http://schemas.microsoft.com/office/drawing/2014/main" xmlns="" id="{4CEAA340-EB15-42F6-FCDA-41F279848A5D}"/>
              </a:ext>
            </a:extLst>
          </p:cNvPr>
          <p:cNvSpPr/>
          <p:nvPr/>
        </p:nvSpPr>
        <p:spPr>
          <a:xfrm>
            <a:off x="209064" y="3899369"/>
            <a:ext cx="2529794" cy="2048080"/>
          </a:xfrm>
          <a:prstGeom prst="roundRect">
            <a:avLst>
              <a:gd name="adj" fmla="val 5985"/>
            </a:avLst>
          </a:prstGeom>
          <a:solidFill>
            <a:srgbClr val="EBE8E3"/>
          </a:solidFill>
          <a:ln w="3175">
            <a:solidFill>
              <a:srgbClr val="B79E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8" name="Рисунок 27">
            <a:extLst>
              <a:ext uri="{FF2B5EF4-FFF2-40B4-BE49-F238E27FC236}">
                <a16:creationId xmlns:a16="http://schemas.microsoft.com/office/drawing/2014/main" xmlns="" id="{152CE212-EF93-0EFC-51A5-73DCC21A85C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54" t="-708" r="62303" b="72076"/>
          <a:stretch/>
        </p:blipFill>
        <p:spPr>
          <a:xfrm flipV="1">
            <a:off x="0" y="6034912"/>
            <a:ext cx="2074848" cy="878567"/>
          </a:xfrm>
          <a:prstGeom prst="rect">
            <a:avLst/>
          </a:prstGeom>
        </p:spPr>
      </p:pic>
      <p:sp>
        <p:nvSpPr>
          <p:cNvPr id="20" name="TextBox 19">
            <a:extLst>
              <a:ext uri="{FF2B5EF4-FFF2-40B4-BE49-F238E27FC236}">
                <a16:creationId xmlns:a16="http://schemas.microsoft.com/office/drawing/2014/main" xmlns="" id="{BABFC2A7-584F-12EA-BB6D-4CACA870AF3B}"/>
              </a:ext>
            </a:extLst>
          </p:cNvPr>
          <p:cNvSpPr txBox="1"/>
          <p:nvPr/>
        </p:nvSpPr>
        <p:spPr>
          <a:xfrm>
            <a:off x="1152943" y="2868307"/>
            <a:ext cx="7439898" cy="923289"/>
          </a:xfrm>
          <a:prstGeom prst="roundRect">
            <a:avLst>
              <a:gd name="adj" fmla="val 7425"/>
            </a:avLst>
          </a:prstGeom>
          <a:solidFill>
            <a:srgbClr val="EBE8E3"/>
          </a:solidFill>
          <a:ln w="3175">
            <a:solidFill>
              <a:srgbClr val="A88C54"/>
            </a:solidFill>
          </a:ln>
          <a:effectLst/>
        </p:spPr>
        <p:txBody>
          <a:bodyPr wrap="square" lIns="80179" tIns="40089" rIns="0" bIns="40089" anchor="ctr" anchorCtr="0">
            <a:noAutofit/>
          </a:bodyPr>
          <a:lstStyle/>
          <a:p>
            <a:pPr algn="ctr" fontAlgn="b"/>
            <a:endParaRPr lang="ru-RU" sz="1782"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3" name="TextBox 12">
            <a:extLst>
              <a:ext uri="{FF2B5EF4-FFF2-40B4-BE49-F238E27FC236}">
                <a16:creationId xmlns:a16="http://schemas.microsoft.com/office/drawing/2014/main" xmlns="" id="{7C2B236F-9804-D7BC-F36B-D209AFE38642}"/>
              </a:ext>
            </a:extLst>
          </p:cNvPr>
          <p:cNvSpPr txBox="1"/>
          <p:nvPr/>
        </p:nvSpPr>
        <p:spPr>
          <a:xfrm>
            <a:off x="929223" y="2531047"/>
            <a:ext cx="7663617" cy="601108"/>
          </a:xfrm>
          <a:prstGeom prst="roundRect">
            <a:avLst>
              <a:gd name="adj" fmla="val 50000"/>
            </a:avLst>
          </a:prstGeom>
          <a:solidFill>
            <a:srgbClr val="B69E6E"/>
          </a:solidFill>
          <a:ln w="3175">
            <a:noFill/>
          </a:ln>
          <a:effectLst/>
        </p:spPr>
        <p:txBody>
          <a:bodyPr wrap="square" lIns="80179" tIns="40089" rIns="0" bIns="40089" anchor="ctr" anchorCtr="0">
            <a:noAutofit/>
          </a:bodyPr>
          <a:lstStyle/>
          <a:p>
            <a:pPr algn="ctr" fontAlgn="b"/>
            <a:endParaRPr lang="ru-RU" sz="1782"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94" name="Google Shape;94;p1"/>
          <p:cNvSpPr txBox="1"/>
          <p:nvPr/>
        </p:nvSpPr>
        <p:spPr>
          <a:xfrm>
            <a:off x="233862" y="4146145"/>
            <a:ext cx="2470220" cy="1661953"/>
          </a:xfrm>
          <a:prstGeom prst="rect">
            <a:avLst/>
          </a:prstGeom>
          <a:solidFill>
            <a:srgbClr val="EBE8E3"/>
          </a:solidFill>
          <a:ln w="9525" cap="flat" cmpd="sng">
            <a:noFill/>
            <a:prstDash val="solid"/>
            <a:round/>
            <a:headEnd type="none" w="sm" len="sm"/>
            <a:tailEnd type="none" w="sm" len="sm"/>
          </a:ln>
        </p:spPr>
        <p:txBody>
          <a:bodyPr spcFirstLastPara="1" wrap="square" lIns="91425" tIns="45700" rIns="91425" bIns="45700" anchor="t" anchorCtr="0">
            <a:spAutoFit/>
          </a:bodyPr>
          <a:lstStyle/>
          <a:p>
            <a:pPr marL="171450" indent="-171450">
              <a:buFont typeface="Arial" panose="020B0604020202020204" pitchFamily="34" charset="0"/>
              <a:buChar char="•"/>
            </a:pPr>
            <a:r>
              <a:rPr lang="ru-RU" sz="900" dirty="0" smtClean="0">
                <a:latin typeface="Tahoma" panose="020B0604030504040204" pitchFamily="34" charset="0"/>
                <a:ea typeface="Tahoma" panose="020B0604030504040204" pitchFamily="34" charset="0"/>
                <a:cs typeface="Tahoma" panose="020B0604030504040204" pitchFamily="34" charset="0"/>
              </a:rPr>
              <a:t>Грамота </a:t>
            </a:r>
            <a:r>
              <a:rPr lang="ru-RU" sz="900" dirty="0">
                <a:latin typeface="Tahoma" panose="020B0604030504040204" pitchFamily="34" charset="0"/>
                <a:ea typeface="Tahoma" panose="020B0604030504040204" pitchFamily="34" charset="0"/>
                <a:cs typeface="Tahoma" panose="020B0604030504040204" pitchFamily="34" charset="0"/>
              </a:rPr>
              <a:t>Министерства образования и науки РФ,</a:t>
            </a:r>
          </a:p>
          <a:p>
            <a:pPr marL="171450" indent="-171450">
              <a:buFont typeface="Arial" panose="020B0604020202020204" pitchFamily="34" charset="0"/>
              <a:buChar char="•"/>
            </a:pPr>
            <a:r>
              <a:rPr lang="ru-RU" sz="900" dirty="0">
                <a:latin typeface="Tahoma" panose="020B0604030504040204" pitchFamily="34" charset="0"/>
                <a:ea typeface="Tahoma" panose="020B0604030504040204" pitchFamily="34" charset="0"/>
                <a:cs typeface="Tahoma" panose="020B0604030504040204" pitchFamily="34" charset="0"/>
              </a:rPr>
              <a:t>Грамота Всероссийского педагогического собрания,</a:t>
            </a:r>
          </a:p>
          <a:p>
            <a:pPr marL="171450" indent="-171450">
              <a:buFont typeface="Arial" panose="020B0604020202020204" pitchFamily="34" charset="0"/>
              <a:buChar char="•"/>
            </a:pPr>
            <a:r>
              <a:rPr lang="ru-RU" sz="900" dirty="0">
                <a:latin typeface="Tahoma" panose="020B0604030504040204" pitchFamily="34" charset="0"/>
                <a:ea typeface="Tahoma" panose="020B0604030504040204" pitchFamily="34" charset="0"/>
                <a:cs typeface="Tahoma" panose="020B0604030504040204" pitchFamily="34" charset="0"/>
              </a:rPr>
              <a:t>Благодарность комитета Государственной Думы по образованию,</a:t>
            </a:r>
          </a:p>
          <a:p>
            <a:pPr marL="171450" indent="-171450">
              <a:buFont typeface="Arial" panose="020B0604020202020204" pitchFamily="34" charset="0"/>
              <a:buChar char="•"/>
            </a:pPr>
            <a:r>
              <a:rPr lang="ru-RU" sz="900" dirty="0">
                <a:latin typeface="Tahoma" panose="020B0604030504040204" pitchFamily="34" charset="0"/>
                <a:ea typeface="Tahoma" panose="020B0604030504040204" pitchFamily="34" charset="0"/>
                <a:cs typeface="Tahoma" panose="020B0604030504040204" pitchFamily="34" charset="0"/>
              </a:rPr>
              <a:t>Благодарственное письмо Законодательного собрания Ульяновской области</a:t>
            </a:r>
          </a:p>
          <a:p>
            <a:pPr marL="171450" indent="-171450">
              <a:buFont typeface="Arial" panose="020B0604020202020204" pitchFamily="34" charset="0"/>
              <a:buChar char="•"/>
            </a:pPr>
            <a:endParaRPr lang="ru-RU" sz="900" dirty="0">
              <a:highlight>
                <a:srgbClr val="FFFF00"/>
              </a:highlight>
              <a:latin typeface="Tahoma" panose="020B0604030504040204" pitchFamily="34" charset="0"/>
              <a:ea typeface="Tahoma" panose="020B0604030504040204" pitchFamily="34" charset="0"/>
              <a:cs typeface="Tahoma" panose="020B0604030504040204" pitchFamily="34" charset="0"/>
            </a:endParaRPr>
          </a:p>
        </p:txBody>
      </p:sp>
      <p:sp>
        <p:nvSpPr>
          <p:cNvPr id="95" name="Google Shape;95;p1"/>
          <p:cNvSpPr txBox="1"/>
          <p:nvPr/>
        </p:nvSpPr>
        <p:spPr>
          <a:xfrm>
            <a:off x="2862514" y="4046007"/>
            <a:ext cx="2797973" cy="1061789"/>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spAutoFit/>
          </a:bodyPr>
          <a:lstStyle/>
          <a:p>
            <a:pPr marL="171450" indent="-171450">
              <a:buFont typeface="Arial" panose="020B0604020202020204" pitchFamily="34" charset="0"/>
              <a:buChar char="•"/>
            </a:pPr>
            <a:r>
              <a:rPr lang="ru-RU" sz="900" dirty="0">
                <a:latin typeface="Tahoma" panose="020B0604030504040204" pitchFamily="34" charset="0"/>
                <a:ea typeface="Tahoma" panose="020B0604030504040204" pitchFamily="34" charset="0"/>
                <a:cs typeface="Tahoma" panose="020B0604030504040204" pitchFamily="34" charset="0"/>
              </a:rPr>
              <a:t>Автор более 180 широко востребованных научных публикаций. </a:t>
            </a:r>
          </a:p>
          <a:p>
            <a:pPr marL="171450" indent="-171450">
              <a:buFont typeface="Arial" panose="020B0604020202020204" pitchFamily="34" charset="0"/>
              <a:buChar char="•"/>
            </a:pPr>
            <a:r>
              <a:rPr lang="ru-RU" sz="900" dirty="0">
                <a:latin typeface="Tahoma" panose="020B0604030504040204" pitchFamily="34" charset="0"/>
                <a:ea typeface="Tahoma" panose="020B0604030504040204" pitchFamily="34" charset="0"/>
                <a:cs typeface="Tahoma" panose="020B0604030504040204" pitchFamily="34" charset="0"/>
              </a:rPr>
              <a:t>Под научным руководством подготовлено 5 кандидатов наук в области  теории и методики дошкольного образования, профессионального педагогического образования </a:t>
            </a:r>
            <a:endParaRPr lang="ru-RU" sz="900" i="1" dirty="0">
              <a:latin typeface="Tahoma" panose="020B0604030504040204" pitchFamily="34" charset="0"/>
              <a:ea typeface="Tahoma" panose="020B0604030504040204" pitchFamily="34" charset="0"/>
              <a:cs typeface="Tahoma" panose="020B0604030504040204" pitchFamily="34" charset="0"/>
            </a:endParaRPr>
          </a:p>
        </p:txBody>
      </p:sp>
      <p:sp>
        <p:nvSpPr>
          <p:cNvPr id="96" name="Google Shape;96;p1"/>
          <p:cNvSpPr txBox="1"/>
          <p:nvPr/>
        </p:nvSpPr>
        <p:spPr>
          <a:xfrm>
            <a:off x="5747285" y="4046008"/>
            <a:ext cx="2988379" cy="3899778"/>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spAutoFit/>
          </a:bodyPr>
          <a:lstStyle/>
          <a:p>
            <a:pPr marL="171450" indent="-171450" algn="just">
              <a:buFont typeface="Arial" panose="020B0604020202020204" pitchFamily="34" charset="0"/>
              <a:buChar char="•"/>
            </a:pPr>
            <a:r>
              <a:rPr lang="ru-RU" sz="780" dirty="0">
                <a:effectLst/>
                <a:latin typeface="Tahoma" panose="020B0604030504040204" pitchFamily="34" charset="0"/>
                <a:ea typeface="Tahoma" panose="020B0604030504040204" pitchFamily="34" charset="0"/>
                <a:cs typeface="Tahoma" panose="020B0604030504040204" pitchFamily="34" charset="0"/>
              </a:rPr>
              <a:t>Захарова Л.М. Этнокультурная компетентность  студентов как условие их готовности к  организации воспитательного процесса детей в поликультурной среде. Монография. Издание второе, дополненное– 2022. -  159 с.</a:t>
            </a:r>
          </a:p>
          <a:p>
            <a:pPr marL="171450" indent="-171450" algn="just">
              <a:buFont typeface="Arial" panose="020B0604020202020204" pitchFamily="34" charset="0"/>
              <a:buChar char="•"/>
            </a:pPr>
            <a:r>
              <a:rPr lang="ru-RU" sz="780" dirty="0">
                <a:effectLst/>
                <a:latin typeface="Tahoma" panose="020B0604030504040204" pitchFamily="34" charset="0"/>
                <a:ea typeface="Tahoma" panose="020B0604030504040204" pitchFamily="34" charset="0"/>
                <a:cs typeface="Tahoma" panose="020B0604030504040204" pitchFamily="34" charset="0"/>
              </a:rPr>
              <a:t>Социокультурное развитие детей в современных условиях: теория и практика</a:t>
            </a:r>
            <a:r>
              <a:rPr lang="ru-RU" sz="780" b="1" dirty="0">
                <a:effectLst/>
                <a:latin typeface="Tahoma" panose="020B0604030504040204" pitchFamily="34" charset="0"/>
                <a:ea typeface="Tahoma" panose="020B0604030504040204" pitchFamily="34" charset="0"/>
                <a:cs typeface="Tahoma" panose="020B0604030504040204" pitchFamily="34" charset="0"/>
              </a:rPr>
              <a:t>: </a:t>
            </a:r>
            <a:r>
              <a:rPr lang="ru-RU" sz="780" dirty="0">
                <a:effectLst/>
                <a:latin typeface="Tahoma" panose="020B0604030504040204" pitchFamily="34" charset="0"/>
                <a:ea typeface="Tahoma" panose="020B0604030504040204" pitchFamily="34" charset="0"/>
                <a:cs typeface="Tahoma" panose="020B0604030504040204" pitchFamily="34" charset="0"/>
              </a:rPr>
              <a:t> практико- ориентированная монография/ под редакцией Л.М. Захаровой- Ульяновск: </a:t>
            </a:r>
            <a:r>
              <a:rPr lang="ru-RU" sz="780" dirty="0" err="1">
                <a:effectLst/>
                <a:latin typeface="Tahoma" panose="020B0604030504040204" pitchFamily="34" charset="0"/>
                <a:ea typeface="Tahoma" panose="020B0604030504040204" pitchFamily="34" charset="0"/>
                <a:cs typeface="Tahoma" panose="020B0604030504040204" pitchFamily="34" charset="0"/>
              </a:rPr>
              <a:t>УлГПУим</a:t>
            </a:r>
            <a:r>
              <a:rPr lang="ru-RU" sz="780" dirty="0">
                <a:effectLst/>
                <a:latin typeface="Tahoma" panose="020B0604030504040204" pitchFamily="34" charset="0"/>
                <a:ea typeface="Tahoma" panose="020B0604030504040204" pitchFamily="34" charset="0"/>
                <a:cs typeface="Tahoma" panose="020B0604030504040204" pitchFamily="34" charset="0"/>
              </a:rPr>
              <a:t>. И.Н. Ульянова.2022 – 129с. </a:t>
            </a:r>
          </a:p>
          <a:p>
            <a:pPr marL="171450" indent="-171450" algn="just">
              <a:buFont typeface="Arial" panose="020B0604020202020204" pitchFamily="34" charset="0"/>
              <a:buChar char="•"/>
            </a:pPr>
            <a:r>
              <a:rPr lang="ru-RU" sz="780" dirty="0">
                <a:effectLst/>
                <a:latin typeface="Tahoma" panose="020B0604030504040204" pitchFamily="34" charset="0"/>
                <a:ea typeface="Tahoma" panose="020B0604030504040204" pitchFamily="34" charset="0"/>
                <a:cs typeface="Tahoma" panose="020B0604030504040204" pitchFamily="34" charset="0"/>
              </a:rPr>
              <a:t>Захарова Л.М. Патриотизм как национальная ценность в содержании дошкольного образования//Поволжский педагогический поиск.2022, № 2(40) С.30-37.</a:t>
            </a:r>
          </a:p>
          <a:p>
            <a:pPr marL="171450" indent="-171450" algn="just">
              <a:buFont typeface="Arial" panose="020B0604020202020204" pitchFamily="34" charset="0"/>
              <a:buChar char="•"/>
            </a:pPr>
            <a:r>
              <a:rPr lang="en-US" sz="780" dirty="0">
                <a:effectLst/>
                <a:latin typeface="Tahoma" panose="020B0604030504040204" pitchFamily="34" charset="0"/>
                <a:ea typeface="Tahoma" panose="020B0604030504040204" pitchFamily="34" charset="0"/>
                <a:cs typeface="Tahoma" panose="020B0604030504040204" pitchFamily="34" charset="0"/>
              </a:rPr>
              <a:t>Zakharova</a:t>
            </a:r>
            <a:r>
              <a:rPr lang="ru-RU" sz="780" dirty="0">
                <a:effectLst/>
                <a:latin typeface="Tahoma" panose="020B0604030504040204" pitchFamily="34" charset="0"/>
                <a:ea typeface="Tahoma" panose="020B0604030504040204" pitchFamily="34" charset="0"/>
                <a:cs typeface="Tahoma" panose="020B0604030504040204" pitchFamily="34" charset="0"/>
              </a:rPr>
              <a:t>, </a:t>
            </a:r>
            <a:r>
              <a:rPr lang="en-US" sz="780" dirty="0">
                <a:effectLst/>
                <a:latin typeface="Tahoma" panose="020B0604030504040204" pitchFamily="34" charset="0"/>
                <a:ea typeface="Tahoma" panose="020B0604030504040204" pitchFamily="34" charset="0"/>
                <a:cs typeface="Tahoma" panose="020B0604030504040204" pitchFamily="34" charset="0"/>
              </a:rPr>
              <a:t>L</a:t>
            </a:r>
            <a:r>
              <a:rPr lang="ru-RU" sz="780" dirty="0">
                <a:effectLst/>
                <a:latin typeface="Tahoma" panose="020B0604030504040204" pitchFamily="34" charset="0"/>
                <a:ea typeface="Tahoma" panose="020B0604030504040204" pitchFamily="34" charset="0"/>
                <a:cs typeface="Tahoma" panose="020B0604030504040204" pitchFamily="34" charset="0"/>
              </a:rPr>
              <a:t>.</a:t>
            </a:r>
            <a:r>
              <a:rPr lang="en-US" sz="780" dirty="0">
                <a:effectLst/>
                <a:latin typeface="Tahoma" panose="020B0604030504040204" pitchFamily="34" charset="0"/>
                <a:ea typeface="Tahoma" panose="020B0604030504040204" pitchFamily="34" charset="0"/>
                <a:cs typeface="Tahoma" panose="020B0604030504040204" pitchFamily="34" charset="0"/>
              </a:rPr>
              <a:t>M</a:t>
            </a:r>
            <a:r>
              <a:rPr lang="ru-RU" sz="780" dirty="0">
                <a:effectLst/>
                <a:latin typeface="Tahoma" panose="020B0604030504040204" pitchFamily="34" charset="0"/>
                <a:ea typeface="Tahoma" panose="020B0604030504040204" pitchFamily="34" charset="0"/>
                <a:cs typeface="Tahoma" panose="020B0604030504040204" pitchFamily="34" charset="0"/>
              </a:rPr>
              <a:t>, </a:t>
            </a:r>
            <a:r>
              <a:rPr lang="en-US" sz="780" dirty="0" err="1">
                <a:effectLst/>
                <a:latin typeface="Tahoma" panose="020B0604030504040204" pitchFamily="34" charset="0"/>
                <a:ea typeface="Tahoma" panose="020B0604030504040204" pitchFamily="34" charset="0"/>
                <a:cs typeface="Tahoma" panose="020B0604030504040204" pitchFamily="34" charset="0"/>
              </a:rPr>
              <a:t>Maydankina</a:t>
            </a:r>
            <a:r>
              <a:rPr lang="ru-RU" sz="780" dirty="0">
                <a:effectLst/>
                <a:latin typeface="Tahoma" panose="020B0604030504040204" pitchFamily="34" charset="0"/>
                <a:ea typeface="Tahoma" panose="020B0604030504040204" pitchFamily="34" charset="0"/>
                <a:cs typeface="Tahoma" panose="020B0604030504040204" pitchFamily="34" charset="0"/>
              </a:rPr>
              <a:t>, </a:t>
            </a:r>
            <a:r>
              <a:rPr lang="en-US" sz="780" dirty="0">
                <a:effectLst/>
                <a:latin typeface="Tahoma" panose="020B0604030504040204" pitchFamily="34" charset="0"/>
                <a:ea typeface="Tahoma" panose="020B0604030504040204" pitchFamily="34" charset="0"/>
                <a:cs typeface="Tahoma" panose="020B0604030504040204" pitchFamily="34" charset="0"/>
              </a:rPr>
              <a:t>N</a:t>
            </a:r>
            <a:r>
              <a:rPr lang="ru-RU" sz="780" dirty="0">
                <a:effectLst/>
                <a:latin typeface="Tahoma" panose="020B0604030504040204" pitchFamily="34" charset="0"/>
                <a:ea typeface="Tahoma" panose="020B0604030504040204" pitchFamily="34" charset="0"/>
                <a:cs typeface="Tahoma" panose="020B0604030504040204" pitchFamily="34" charset="0"/>
              </a:rPr>
              <a:t>.</a:t>
            </a:r>
            <a:r>
              <a:rPr lang="en-US" sz="780" dirty="0">
                <a:effectLst/>
                <a:latin typeface="Tahoma" panose="020B0604030504040204" pitchFamily="34" charset="0"/>
                <a:ea typeface="Tahoma" panose="020B0604030504040204" pitchFamily="34" charset="0"/>
                <a:cs typeface="Tahoma" panose="020B0604030504040204" pitchFamily="34" charset="0"/>
              </a:rPr>
              <a:t>Yu</a:t>
            </a:r>
            <a:r>
              <a:rPr lang="ru-RU" sz="780" dirty="0">
                <a:effectLst/>
                <a:latin typeface="Tahoma" panose="020B0604030504040204" pitchFamily="34" charset="0"/>
                <a:ea typeface="Tahoma" panose="020B0604030504040204" pitchFamily="34" charset="0"/>
                <a:cs typeface="Tahoma" panose="020B0604030504040204" pitchFamily="34" charset="0"/>
              </a:rPr>
              <a:t>., </a:t>
            </a:r>
            <a:r>
              <a:rPr lang="en-US" sz="780" dirty="0" err="1">
                <a:effectLst/>
                <a:latin typeface="Tahoma" panose="020B0604030504040204" pitchFamily="34" charset="0"/>
                <a:ea typeface="Tahoma" panose="020B0604030504040204" pitchFamily="34" charset="0"/>
                <a:cs typeface="Tahoma" panose="020B0604030504040204" pitchFamily="34" charset="0"/>
              </a:rPr>
              <a:t>Chibisova</a:t>
            </a:r>
            <a:r>
              <a:rPr lang="ru-RU" sz="780" dirty="0">
                <a:effectLst/>
                <a:latin typeface="Tahoma" panose="020B0604030504040204" pitchFamily="34" charset="0"/>
                <a:ea typeface="Tahoma" panose="020B0604030504040204" pitchFamily="34" charset="0"/>
                <a:cs typeface="Tahoma" panose="020B0604030504040204" pitchFamily="34" charset="0"/>
              </a:rPr>
              <a:t>, </a:t>
            </a:r>
            <a:r>
              <a:rPr lang="en-US" sz="780" dirty="0">
                <a:effectLst/>
                <a:latin typeface="Tahoma" panose="020B0604030504040204" pitchFamily="34" charset="0"/>
                <a:ea typeface="Tahoma" panose="020B0604030504040204" pitchFamily="34" charset="0"/>
                <a:cs typeface="Tahoma" panose="020B0604030504040204" pitchFamily="34" charset="0"/>
              </a:rPr>
              <a:t>T</a:t>
            </a:r>
            <a:r>
              <a:rPr lang="ru-RU" sz="780" dirty="0">
                <a:effectLst/>
                <a:latin typeface="Tahoma" panose="020B0604030504040204" pitchFamily="34" charset="0"/>
                <a:ea typeface="Tahoma" panose="020B0604030504040204" pitchFamily="34" charset="0"/>
                <a:cs typeface="Tahoma" panose="020B0604030504040204" pitchFamily="34" charset="0"/>
              </a:rPr>
              <a:t>.</a:t>
            </a:r>
            <a:r>
              <a:rPr lang="en-US" sz="780" dirty="0">
                <a:effectLst/>
                <a:latin typeface="Tahoma" panose="020B0604030504040204" pitchFamily="34" charset="0"/>
                <a:ea typeface="Tahoma" panose="020B0604030504040204" pitchFamily="34" charset="0"/>
                <a:cs typeface="Tahoma" panose="020B0604030504040204" pitchFamily="34" charset="0"/>
              </a:rPr>
              <a:t>A</a:t>
            </a:r>
            <a:r>
              <a:rPr lang="ru-RU" sz="780" dirty="0">
                <a:effectLst/>
                <a:latin typeface="Tahoma" panose="020B0604030504040204" pitchFamily="34" charset="0"/>
                <a:ea typeface="Tahoma" panose="020B0604030504040204" pitchFamily="34" charset="0"/>
                <a:cs typeface="Tahoma" panose="020B0604030504040204" pitchFamily="34" charset="0"/>
              </a:rPr>
              <a:t>., </a:t>
            </a:r>
            <a:r>
              <a:rPr lang="en-US" sz="780" dirty="0">
                <a:effectLst/>
                <a:latin typeface="Tahoma" panose="020B0604030504040204" pitchFamily="34" charset="0"/>
                <a:ea typeface="Tahoma" panose="020B0604030504040204" pitchFamily="34" charset="0"/>
                <a:cs typeface="Tahoma" panose="020B0604030504040204" pitchFamily="34" charset="0"/>
              </a:rPr>
              <a:t> </a:t>
            </a:r>
            <a:r>
              <a:rPr lang="en-US" sz="780" dirty="0" err="1">
                <a:effectLst/>
                <a:latin typeface="Tahoma" panose="020B0604030504040204" pitchFamily="34" charset="0"/>
                <a:ea typeface="Tahoma" panose="020B0604030504040204" pitchFamily="34" charset="0"/>
                <a:cs typeface="Tahoma" panose="020B0604030504040204" pitchFamily="34" charset="0"/>
              </a:rPr>
              <a:t>Subbotina</a:t>
            </a:r>
            <a:r>
              <a:rPr lang="ru-RU" sz="780" dirty="0">
                <a:effectLst/>
                <a:latin typeface="Tahoma" panose="020B0604030504040204" pitchFamily="34" charset="0"/>
                <a:ea typeface="Tahoma" panose="020B0604030504040204" pitchFamily="34" charset="0"/>
                <a:cs typeface="Tahoma" panose="020B0604030504040204" pitchFamily="34" charset="0"/>
              </a:rPr>
              <a:t>, </a:t>
            </a:r>
            <a:r>
              <a:rPr lang="en-US" sz="780" dirty="0">
                <a:effectLst/>
                <a:latin typeface="Tahoma" panose="020B0604030504040204" pitchFamily="34" charset="0"/>
                <a:ea typeface="Tahoma" panose="020B0604030504040204" pitchFamily="34" charset="0"/>
                <a:cs typeface="Tahoma" panose="020B0604030504040204" pitchFamily="34" charset="0"/>
              </a:rPr>
              <a:t>E</a:t>
            </a:r>
            <a:r>
              <a:rPr lang="ru-RU" sz="780" dirty="0">
                <a:effectLst/>
                <a:latin typeface="Tahoma" panose="020B0604030504040204" pitchFamily="34" charset="0"/>
                <a:ea typeface="Tahoma" panose="020B0604030504040204" pitchFamily="34" charset="0"/>
                <a:cs typeface="Tahoma" panose="020B0604030504040204" pitchFamily="34" charset="0"/>
              </a:rPr>
              <a:t>.</a:t>
            </a:r>
            <a:r>
              <a:rPr lang="en-US" sz="780" dirty="0">
                <a:effectLst/>
                <a:latin typeface="Tahoma" panose="020B0604030504040204" pitchFamily="34" charset="0"/>
                <a:ea typeface="Tahoma" panose="020B0604030504040204" pitchFamily="34" charset="0"/>
                <a:cs typeface="Tahoma" panose="020B0604030504040204" pitchFamily="34" charset="0"/>
              </a:rPr>
              <a:t>S</a:t>
            </a:r>
            <a:r>
              <a:rPr lang="ru-RU" sz="780" dirty="0">
                <a:effectLst/>
                <a:latin typeface="Tahoma" panose="020B0604030504040204" pitchFamily="34" charset="0"/>
                <a:ea typeface="Tahoma" panose="020B0604030504040204" pitchFamily="34" charset="0"/>
                <a:cs typeface="Tahoma" panose="020B0604030504040204" pitchFamily="34" charset="0"/>
              </a:rPr>
              <a:t>. &amp; </a:t>
            </a:r>
            <a:r>
              <a:rPr lang="en-US" sz="780" dirty="0">
                <a:effectLst/>
                <a:latin typeface="Tahoma" panose="020B0604030504040204" pitchFamily="34" charset="0"/>
                <a:ea typeface="Tahoma" panose="020B0604030504040204" pitchFamily="34" charset="0"/>
                <a:cs typeface="Tahoma" panose="020B0604030504040204" pitchFamily="34" charset="0"/>
              </a:rPr>
              <a:t>Zakharova</a:t>
            </a:r>
            <a:r>
              <a:rPr lang="ru-RU" sz="780" dirty="0">
                <a:effectLst/>
                <a:latin typeface="Tahoma" panose="020B0604030504040204" pitchFamily="34" charset="0"/>
                <a:ea typeface="Tahoma" panose="020B0604030504040204" pitchFamily="34" charset="0"/>
                <a:cs typeface="Tahoma" panose="020B0604030504040204" pitchFamily="34" charset="0"/>
              </a:rPr>
              <a:t>, </a:t>
            </a:r>
            <a:r>
              <a:rPr lang="en-US" sz="780" dirty="0">
                <a:effectLst/>
                <a:latin typeface="Tahoma" panose="020B0604030504040204" pitchFamily="34" charset="0"/>
                <a:ea typeface="Tahoma" panose="020B0604030504040204" pitchFamily="34" charset="0"/>
                <a:cs typeface="Tahoma" panose="020B0604030504040204" pitchFamily="34" charset="0"/>
              </a:rPr>
              <a:t>V</a:t>
            </a:r>
            <a:r>
              <a:rPr lang="ru-RU" sz="780" dirty="0">
                <a:effectLst/>
                <a:latin typeface="Tahoma" panose="020B0604030504040204" pitchFamily="34" charset="0"/>
                <a:ea typeface="Tahoma" panose="020B0604030504040204" pitchFamily="34" charset="0"/>
                <a:cs typeface="Tahoma" panose="020B0604030504040204" pitchFamily="34" charset="0"/>
              </a:rPr>
              <a:t>.</a:t>
            </a:r>
            <a:r>
              <a:rPr lang="en-US" sz="780" dirty="0">
                <a:effectLst/>
                <a:latin typeface="Tahoma" panose="020B0604030504040204" pitchFamily="34" charset="0"/>
                <a:ea typeface="Tahoma" panose="020B0604030504040204" pitchFamily="34" charset="0"/>
                <a:cs typeface="Tahoma" panose="020B0604030504040204" pitchFamily="34" charset="0"/>
              </a:rPr>
              <a:t>S</a:t>
            </a:r>
            <a:r>
              <a:rPr lang="ru-RU" sz="780" dirty="0">
                <a:effectLst/>
                <a:latin typeface="Tahoma" panose="020B0604030504040204" pitchFamily="34" charset="0"/>
                <a:ea typeface="Tahoma" panose="020B0604030504040204" pitchFamily="34" charset="0"/>
                <a:cs typeface="Tahoma" panose="020B0604030504040204" pitchFamily="34" charset="0"/>
              </a:rPr>
              <a:t>. (2021). </a:t>
            </a:r>
            <a:r>
              <a:rPr lang="en-US" sz="780" dirty="0">
                <a:effectLst/>
                <a:latin typeface="Tahoma" panose="020B0604030504040204" pitchFamily="34" charset="0"/>
                <a:ea typeface="Tahoma" panose="020B0604030504040204" pitchFamily="34" charset="0"/>
                <a:cs typeface="Tahoma" panose="020B0604030504040204" pitchFamily="34" charset="0"/>
              </a:rPr>
              <a:t>Readiness of future teachers for sociocultural education of children in modern conditions of society development. Amazonia </a:t>
            </a:r>
            <a:r>
              <a:rPr lang="en-US" sz="780" dirty="0" err="1">
                <a:effectLst/>
                <a:latin typeface="Tahoma" panose="020B0604030504040204" pitchFamily="34" charset="0"/>
                <a:ea typeface="Tahoma" panose="020B0604030504040204" pitchFamily="34" charset="0"/>
                <a:cs typeface="Tahoma" panose="020B0604030504040204" pitchFamily="34" charset="0"/>
              </a:rPr>
              <a:t>Investiga</a:t>
            </a:r>
            <a:r>
              <a:rPr lang="ru-RU" sz="780" dirty="0">
                <a:effectLst/>
                <a:latin typeface="Tahoma" panose="020B0604030504040204" pitchFamily="34" charset="0"/>
                <a:ea typeface="Tahoma" panose="020B0604030504040204" pitchFamily="34" charset="0"/>
                <a:cs typeface="Tahoma" panose="020B0604030504040204" pitchFamily="34" charset="0"/>
              </a:rPr>
              <a:t>, 10(47), 293-3</a:t>
            </a:r>
            <a:r>
              <a:rPr lang="ru-RU" sz="780" dirty="0">
                <a:latin typeface="Tahoma" panose="020B0604030504040204" pitchFamily="34" charset="0"/>
                <a:ea typeface="Tahoma" panose="020B0604030504040204" pitchFamily="34" charset="0"/>
                <a:cs typeface="Tahoma" panose="020B0604030504040204" pitchFamily="34" charset="0"/>
              </a:rPr>
              <a:t>00</a:t>
            </a:r>
          </a:p>
          <a:p>
            <a:pPr marL="171450" indent="-171450" algn="just">
              <a:buFont typeface="Arial" panose="020B0604020202020204" pitchFamily="34" charset="0"/>
              <a:buChar char="•"/>
            </a:pPr>
            <a:r>
              <a:rPr lang="ru-RU" sz="780" dirty="0">
                <a:effectLst/>
                <a:latin typeface="Tahoma" panose="020B0604030504040204" pitchFamily="34" charset="0"/>
                <a:ea typeface="Tahoma" panose="020B0604030504040204" pitchFamily="34" charset="0"/>
                <a:cs typeface="Tahoma" panose="020B0604030504040204" pitchFamily="34" charset="0"/>
              </a:rPr>
              <a:t>Детский сад и цифровизация образования : учебное пособие</a:t>
            </a:r>
            <a:r>
              <a:rPr lang="ru-RU" sz="780" spc="-10" dirty="0">
                <a:effectLst/>
                <a:latin typeface="Tahoma" panose="020B0604030504040204" pitchFamily="34" charset="0"/>
                <a:ea typeface="Tahoma" panose="020B0604030504040204" pitchFamily="34" charset="0"/>
                <a:cs typeface="Tahoma" panose="020B0604030504040204" pitchFamily="34" charset="0"/>
              </a:rPr>
              <a:t> / </a:t>
            </a:r>
            <a:r>
              <a:rPr lang="ru-RU" sz="780" dirty="0">
                <a:effectLst/>
                <a:latin typeface="Tahoma" panose="020B0604030504040204" pitchFamily="34" charset="0"/>
                <a:ea typeface="Tahoma" panose="020B0604030504040204" pitchFamily="34" charset="0"/>
                <a:cs typeface="Tahoma" panose="020B0604030504040204" pitchFamily="34" charset="0"/>
              </a:rPr>
              <a:t>Л.М. Захарова, Е. И. Андрианова, Е.С</a:t>
            </a:r>
            <a:r>
              <a:rPr lang="ru-RU" sz="780" spc="-10" dirty="0">
                <a:effectLst/>
                <a:latin typeface="Tahoma" panose="020B0604030504040204" pitchFamily="34" charset="0"/>
                <a:ea typeface="Tahoma" panose="020B0604030504040204" pitchFamily="34" charset="0"/>
                <a:cs typeface="Tahoma" panose="020B0604030504040204" pitchFamily="34" charset="0"/>
              </a:rPr>
              <a:t>. </a:t>
            </a:r>
            <a:r>
              <a:rPr lang="ru-RU" sz="780" dirty="0">
                <a:effectLst/>
                <a:latin typeface="Tahoma" panose="020B0604030504040204" pitchFamily="34" charset="0"/>
                <a:ea typeface="Tahoma" panose="020B0604030504040204" pitchFamily="34" charset="0"/>
                <a:cs typeface="Tahoma" panose="020B0604030504040204" pitchFamily="34" charset="0"/>
              </a:rPr>
              <a:t>Субботина.</a:t>
            </a:r>
            <a:r>
              <a:rPr lang="ru-RU" sz="780" spc="-10" dirty="0">
                <a:effectLst/>
                <a:latin typeface="Tahoma" panose="020B0604030504040204" pitchFamily="34" charset="0"/>
                <a:ea typeface="Tahoma" panose="020B0604030504040204" pitchFamily="34" charset="0"/>
                <a:cs typeface="Tahoma" panose="020B0604030504040204" pitchFamily="34" charset="0"/>
              </a:rPr>
              <a:t>— Москва; Берлин : Директ-Медиа, 2021.— 72с.</a:t>
            </a:r>
            <a:endParaRPr lang="ru-RU" sz="780" dirty="0">
              <a:effectLst/>
              <a:latin typeface="Tahoma" panose="020B0604030504040204" pitchFamily="34" charset="0"/>
              <a:ea typeface="Tahoma" panose="020B0604030504040204" pitchFamily="34" charset="0"/>
              <a:cs typeface="Tahoma" panose="020B0604030504040204" pitchFamily="34" charset="0"/>
            </a:endParaRPr>
          </a:p>
          <a:p>
            <a:pPr algn="just" fontAlgn="t">
              <a:lnSpc>
                <a:spcPct val="115000"/>
              </a:lnSpc>
              <a:spcAft>
                <a:spcPts val="1000"/>
              </a:spcAft>
            </a:pPr>
            <a:endParaRPr lang="ru-RU" sz="800" dirty="0">
              <a:solidFill>
                <a:srgbClr val="2C2D2E"/>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171450" indent="-171450" algn="just">
              <a:buFont typeface="Arial" panose="020B0604020202020204" pitchFamily="34" charset="0"/>
              <a:buChar char="•"/>
            </a:pPr>
            <a:endParaRPr lang="ru-RU" sz="800" dirty="0">
              <a:effectLst/>
              <a:latin typeface="Times New Roman" panose="02020603050405020304" pitchFamily="18" charset="0"/>
              <a:ea typeface="Calibri" panose="020F0502020204030204" pitchFamily="34" charset="0"/>
            </a:endParaRPr>
          </a:p>
          <a:p>
            <a:pPr marL="171450" indent="-171450" algn="just">
              <a:buFont typeface="Arial" panose="020B0604020202020204" pitchFamily="34" charset="0"/>
              <a:buChar char="•"/>
            </a:pPr>
            <a:endParaRPr lang="ru-RU" sz="800" dirty="0">
              <a:effectLst/>
              <a:latin typeface="Times New Roman" panose="02020603050405020304" pitchFamily="18" charset="0"/>
              <a:ea typeface="Calibri" panose="020F0502020204030204" pitchFamily="34" charset="0"/>
            </a:endParaRPr>
          </a:p>
          <a:p>
            <a:pPr algn="just" fontAlgn="t">
              <a:lnSpc>
                <a:spcPct val="115000"/>
              </a:lnSpc>
              <a:spcAft>
                <a:spcPts val="1000"/>
              </a:spcAft>
            </a:pP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just">
              <a:buFont typeface="Arial" panose="020B0604020202020204" pitchFamily="34" charset="0"/>
              <a:buChar char="•"/>
            </a:pPr>
            <a:endParaRPr lang="ru-RU" sz="8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indent="-171450" algn="just">
              <a:buFont typeface="Arial" panose="020B0604020202020204" pitchFamily="34" charset="0"/>
              <a:buChar char="•"/>
            </a:pPr>
            <a:endParaRPr lang="ru-RU" sz="1000" dirty="0">
              <a:latin typeface="Tahoma" panose="020B0604030504040204" pitchFamily="34" charset="0"/>
              <a:ea typeface="Tahoma" panose="020B0604030504040204" pitchFamily="34" charset="0"/>
              <a:cs typeface="Tahoma" panose="020B0604030504040204" pitchFamily="34" charset="0"/>
            </a:endParaRPr>
          </a:p>
        </p:txBody>
      </p:sp>
      <p:sp>
        <p:nvSpPr>
          <p:cNvPr id="98" name="Google Shape;98;p1"/>
          <p:cNvSpPr txBox="1"/>
          <p:nvPr/>
        </p:nvSpPr>
        <p:spPr>
          <a:xfrm>
            <a:off x="1316172" y="2562182"/>
            <a:ext cx="6327769" cy="276959"/>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spAutoFit/>
          </a:bodyPr>
          <a:lstStyle/>
          <a:p>
            <a:pPr marL="0" marR="0" lvl="0" indent="0" rtl="0">
              <a:spcBef>
                <a:spcPts val="0"/>
              </a:spcBef>
              <a:spcAft>
                <a:spcPts val="0"/>
              </a:spcAft>
              <a:buNone/>
            </a:pPr>
            <a:r>
              <a:rPr lang="ru-RU" sz="1200" b="1" dirty="0">
                <a:solidFill>
                  <a:schemeClr val="bg1"/>
                </a:solidFill>
                <a:latin typeface="Tahoma" panose="020B0604030504040204" pitchFamily="34" charset="0"/>
                <a:ea typeface="Tahoma" panose="020B0604030504040204" pitchFamily="34" charset="0"/>
                <a:cs typeface="Tahoma" panose="020B0604030504040204" pitchFamily="34" charset="0"/>
              </a:rPr>
              <a:t>Руководитель научной школы </a:t>
            </a:r>
            <a:r>
              <a:rPr lang="ru-RU" sz="1200" dirty="0">
                <a:solidFill>
                  <a:schemeClr val="bg1"/>
                </a:solidFill>
                <a:latin typeface="Tahoma" panose="020B0604030504040204" pitchFamily="34" charset="0"/>
                <a:ea typeface="Tahoma" panose="020B0604030504040204" pitchFamily="34" charset="0"/>
                <a:cs typeface="Tahoma" panose="020B0604030504040204" pitchFamily="34" charset="0"/>
              </a:rPr>
              <a:t>– Захарова Лариса Михайловна</a:t>
            </a:r>
            <a:endParaRPr sz="1200" i="1" dirty="0">
              <a:solidFill>
                <a:schemeClr val="bg1"/>
              </a:solidFill>
              <a:latin typeface="Tahoma" panose="020B0604030504040204" pitchFamily="34" charset="0"/>
              <a:ea typeface="Tahoma" panose="020B0604030504040204" pitchFamily="34" charset="0"/>
              <a:cs typeface="Tahoma" panose="020B0604030504040204" pitchFamily="34" charset="0"/>
              <a:sym typeface="Calibri"/>
            </a:endParaRPr>
          </a:p>
        </p:txBody>
      </p:sp>
      <p:sp>
        <p:nvSpPr>
          <p:cNvPr id="14" name="TextBox 13">
            <a:extLst>
              <a:ext uri="{FF2B5EF4-FFF2-40B4-BE49-F238E27FC236}">
                <a16:creationId xmlns:a16="http://schemas.microsoft.com/office/drawing/2014/main" xmlns="" id="{BD965B67-9B49-2032-3F85-D753230B7D4A}"/>
              </a:ext>
            </a:extLst>
          </p:cNvPr>
          <p:cNvSpPr txBox="1"/>
          <p:nvPr/>
        </p:nvSpPr>
        <p:spPr>
          <a:xfrm>
            <a:off x="1316172" y="3250413"/>
            <a:ext cx="7276668" cy="246221"/>
          </a:xfrm>
          <a:prstGeom prst="rect">
            <a:avLst/>
          </a:prstGeom>
          <a:noFill/>
        </p:spPr>
        <p:txBody>
          <a:bodyPr wrap="square" rtlCol="0">
            <a:spAutoFit/>
          </a:bodyPr>
          <a:lstStyle/>
          <a:p>
            <a:r>
              <a:rPr lang="ru-RU" sz="1000" dirty="0">
                <a:latin typeface="Tahoma" panose="020B0604030504040204" pitchFamily="34" charset="0"/>
                <a:ea typeface="Tahoma" panose="020B0604030504040204" pitchFamily="34" charset="0"/>
                <a:cs typeface="Tahoma" panose="020B0604030504040204" pitchFamily="34" charset="0"/>
              </a:rPr>
              <a:t>С 2000 г. заведующий кафедрой дошкольного и начального общего образования </a:t>
            </a:r>
            <a:r>
              <a:rPr lang="ru-RU" sz="1000" dirty="0" err="1">
                <a:latin typeface="Tahoma" panose="020B0604030504040204" pitchFamily="34" charset="0"/>
                <a:ea typeface="Tahoma" panose="020B0604030504040204" pitchFamily="34" charset="0"/>
                <a:cs typeface="Tahoma" panose="020B0604030504040204" pitchFamily="34" charset="0"/>
              </a:rPr>
              <a:t>УлГПУ</a:t>
            </a:r>
            <a:r>
              <a:rPr lang="ru-RU" sz="1000" dirty="0">
                <a:latin typeface="Tahoma" panose="020B0604030504040204" pitchFamily="34" charset="0"/>
                <a:ea typeface="Tahoma" panose="020B0604030504040204" pitchFamily="34" charset="0"/>
                <a:cs typeface="Tahoma" panose="020B0604030504040204" pitchFamily="34" charset="0"/>
              </a:rPr>
              <a:t> им. И.Н. Ульянова </a:t>
            </a:r>
          </a:p>
        </p:txBody>
      </p:sp>
      <p:sp>
        <p:nvSpPr>
          <p:cNvPr id="93" name="Google Shape;93;p1"/>
          <p:cNvSpPr txBox="1"/>
          <p:nvPr/>
        </p:nvSpPr>
        <p:spPr>
          <a:xfrm>
            <a:off x="1316172" y="2797433"/>
            <a:ext cx="7043305" cy="230792"/>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spAutoFit/>
          </a:bodyPr>
          <a:lstStyle/>
          <a:p>
            <a:r>
              <a:rPr lang="ru-RU" sz="900" i="1" dirty="0">
                <a:solidFill>
                  <a:schemeClr val="bg1"/>
                </a:solidFill>
                <a:latin typeface="Tahoma" panose="020B0604030504040204" pitchFamily="34" charset="0"/>
                <a:ea typeface="Tahoma" panose="020B0604030504040204" pitchFamily="34" charset="0"/>
                <a:cs typeface="Tahoma" panose="020B0604030504040204" pitchFamily="34" charset="0"/>
              </a:rPr>
              <a:t>доктор педагогических наук, профессор</a:t>
            </a:r>
          </a:p>
        </p:txBody>
      </p:sp>
      <p:sp>
        <p:nvSpPr>
          <p:cNvPr id="17" name="TextBox 16">
            <a:extLst>
              <a:ext uri="{FF2B5EF4-FFF2-40B4-BE49-F238E27FC236}">
                <a16:creationId xmlns:a16="http://schemas.microsoft.com/office/drawing/2014/main" xmlns="" id="{9D61A9EC-D90D-E037-168F-E34E1F4B0FCF}"/>
              </a:ext>
            </a:extLst>
          </p:cNvPr>
          <p:cNvSpPr txBox="1"/>
          <p:nvPr/>
        </p:nvSpPr>
        <p:spPr>
          <a:xfrm>
            <a:off x="1184124" y="927534"/>
            <a:ext cx="5430229" cy="738664"/>
          </a:xfrm>
          <a:prstGeom prst="rect">
            <a:avLst/>
          </a:prstGeom>
          <a:noFill/>
        </p:spPr>
        <p:txBody>
          <a:bodyPr wrap="square">
            <a:spAutoFit/>
          </a:bodyPr>
          <a:lstStyle/>
          <a:p>
            <a:r>
              <a:rPr lang="ru-RU" sz="1400" b="1" dirty="0">
                <a:latin typeface="Tahoma" panose="020B0604030504040204" pitchFamily="34" charset="0"/>
                <a:ea typeface="Tahoma" panose="020B0604030504040204" pitchFamily="34" charset="0"/>
                <a:cs typeface="Tahoma" panose="020B0604030504040204" pitchFamily="34" charset="0"/>
              </a:rPr>
              <a:t>ФГБОУ ВО «Ульяновский государственный педагогический университет им. И.Н. Ульянова»</a:t>
            </a:r>
          </a:p>
          <a:p>
            <a:endParaRPr lang="ru-RU" sz="1400" b="1" dirty="0">
              <a:latin typeface="Tahoma" panose="020B0604030504040204" pitchFamily="34" charset="0"/>
              <a:ea typeface="Tahoma" panose="020B0604030504040204" pitchFamily="34" charset="0"/>
              <a:cs typeface="Tahoma" panose="020B0604030504040204" pitchFamily="34" charset="0"/>
            </a:endParaRPr>
          </a:p>
        </p:txBody>
      </p:sp>
      <p:sp>
        <p:nvSpPr>
          <p:cNvPr id="22" name="TextBox 21">
            <a:extLst>
              <a:ext uri="{FF2B5EF4-FFF2-40B4-BE49-F238E27FC236}">
                <a16:creationId xmlns:a16="http://schemas.microsoft.com/office/drawing/2014/main" xmlns="" id="{00DD7E95-DABC-5196-EBF1-E7636F05BB2D}"/>
              </a:ext>
            </a:extLst>
          </p:cNvPr>
          <p:cNvSpPr txBox="1"/>
          <p:nvPr/>
        </p:nvSpPr>
        <p:spPr>
          <a:xfrm>
            <a:off x="218580" y="3896107"/>
            <a:ext cx="2520278" cy="215211"/>
          </a:xfrm>
          <a:prstGeom prst="roundRect">
            <a:avLst>
              <a:gd name="adj" fmla="val 50000"/>
            </a:avLst>
          </a:prstGeom>
          <a:solidFill>
            <a:srgbClr val="B69E6E"/>
          </a:solidFill>
          <a:ln w="3175">
            <a:noFill/>
          </a:ln>
          <a:effectLst/>
        </p:spPr>
        <p:txBody>
          <a:bodyPr wrap="square" lIns="80179" tIns="40089" rIns="0" bIns="40089" anchor="ctr" anchorCtr="0">
            <a:noAutofit/>
          </a:bodyPr>
          <a:lstStyle/>
          <a:p>
            <a:pPr algn="ctr" fontAlgn="b"/>
            <a:r>
              <a:rPr lang="ru-RU" sz="1100" b="1" dirty="0">
                <a:solidFill>
                  <a:schemeClr val="bg1"/>
                </a:solidFill>
                <a:latin typeface="Tahoma" panose="020B0604030504040204" pitchFamily="34" charset="0"/>
                <a:ea typeface="Tahoma" panose="020B0604030504040204" pitchFamily="34" charset="0"/>
                <a:cs typeface="Tahoma" panose="020B0604030504040204" pitchFamily="34" charset="0"/>
              </a:rPr>
              <a:t>Награды</a:t>
            </a:r>
          </a:p>
        </p:txBody>
      </p:sp>
      <p:sp>
        <p:nvSpPr>
          <p:cNvPr id="23" name="TextBox 22">
            <a:extLst>
              <a:ext uri="{FF2B5EF4-FFF2-40B4-BE49-F238E27FC236}">
                <a16:creationId xmlns:a16="http://schemas.microsoft.com/office/drawing/2014/main" xmlns="" id="{D7ECBF71-2703-D879-0ECD-B8FA795EEC04}"/>
              </a:ext>
            </a:extLst>
          </p:cNvPr>
          <p:cNvSpPr txBox="1"/>
          <p:nvPr/>
        </p:nvSpPr>
        <p:spPr>
          <a:xfrm>
            <a:off x="2825659" y="3896107"/>
            <a:ext cx="2834831" cy="215211"/>
          </a:xfrm>
          <a:prstGeom prst="roundRect">
            <a:avLst>
              <a:gd name="adj" fmla="val 50000"/>
            </a:avLst>
          </a:prstGeom>
          <a:solidFill>
            <a:srgbClr val="B69E6E"/>
          </a:solidFill>
          <a:ln w="3175">
            <a:noFill/>
          </a:ln>
          <a:effectLst/>
        </p:spPr>
        <p:txBody>
          <a:bodyPr wrap="square" lIns="80179" tIns="40089" rIns="0" bIns="40089" anchor="ctr" anchorCtr="0">
            <a:noAutofit/>
          </a:bodyPr>
          <a:lstStyle/>
          <a:p>
            <a:pPr algn="ctr" fontAlgn="b"/>
            <a:r>
              <a:rPr lang="ru-RU" sz="1100" b="1" dirty="0">
                <a:solidFill>
                  <a:schemeClr val="bg1"/>
                </a:solidFill>
                <a:latin typeface="Tahoma" panose="020B0604030504040204" pitchFamily="34" charset="0"/>
                <a:ea typeface="Tahoma" panose="020B0604030504040204" pitchFamily="34" charset="0"/>
                <a:cs typeface="Tahoma" panose="020B0604030504040204" pitchFamily="34" charset="0"/>
              </a:rPr>
              <a:t>Достижения</a:t>
            </a:r>
          </a:p>
        </p:txBody>
      </p:sp>
      <p:sp>
        <p:nvSpPr>
          <p:cNvPr id="24" name="TextBox 23">
            <a:extLst>
              <a:ext uri="{FF2B5EF4-FFF2-40B4-BE49-F238E27FC236}">
                <a16:creationId xmlns:a16="http://schemas.microsoft.com/office/drawing/2014/main" xmlns="" id="{B4942EA2-F583-E44E-7FAF-2106CE2F384A}"/>
              </a:ext>
            </a:extLst>
          </p:cNvPr>
          <p:cNvSpPr txBox="1"/>
          <p:nvPr/>
        </p:nvSpPr>
        <p:spPr>
          <a:xfrm>
            <a:off x="5782067" y="3896107"/>
            <a:ext cx="2953599" cy="215211"/>
          </a:xfrm>
          <a:prstGeom prst="roundRect">
            <a:avLst>
              <a:gd name="adj" fmla="val 50000"/>
            </a:avLst>
          </a:prstGeom>
          <a:solidFill>
            <a:srgbClr val="B69E6E"/>
          </a:solidFill>
          <a:ln w="3175">
            <a:noFill/>
          </a:ln>
          <a:effectLst/>
        </p:spPr>
        <p:txBody>
          <a:bodyPr wrap="square" lIns="80179" tIns="40089" rIns="0" bIns="40089" anchor="ctr" anchorCtr="0">
            <a:noAutofit/>
          </a:bodyPr>
          <a:lstStyle/>
          <a:p>
            <a:pPr algn="ctr" fontAlgn="b"/>
            <a:r>
              <a:rPr lang="ru-RU" sz="1100" b="1">
                <a:solidFill>
                  <a:schemeClr val="bg1"/>
                </a:solidFill>
                <a:latin typeface="Tahoma" panose="020B0604030504040204" pitchFamily="34" charset="0"/>
                <a:ea typeface="Tahoma" panose="020B0604030504040204" pitchFamily="34" charset="0"/>
                <a:cs typeface="Tahoma" panose="020B0604030504040204" pitchFamily="34" charset="0"/>
              </a:rPr>
              <a:t>Публикации</a:t>
            </a:r>
            <a:endParaRPr lang="ru-RU"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6" name="TextBox 25">
            <a:extLst>
              <a:ext uri="{FF2B5EF4-FFF2-40B4-BE49-F238E27FC236}">
                <a16:creationId xmlns:a16="http://schemas.microsoft.com/office/drawing/2014/main" xmlns="" id="{80E15DA1-1E94-B1EC-F658-2A3F89C5DB6C}"/>
              </a:ext>
            </a:extLst>
          </p:cNvPr>
          <p:cNvSpPr txBox="1"/>
          <p:nvPr/>
        </p:nvSpPr>
        <p:spPr>
          <a:xfrm>
            <a:off x="1233597" y="1455097"/>
            <a:ext cx="3410411" cy="290997"/>
          </a:xfrm>
          <a:prstGeom prst="roundRect">
            <a:avLst>
              <a:gd name="adj" fmla="val 50000"/>
            </a:avLst>
          </a:prstGeom>
          <a:solidFill>
            <a:srgbClr val="B69E6E"/>
          </a:solidFill>
          <a:ln w="3175">
            <a:noFill/>
          </a:ln>
          <a:effectLst/>
        </p:spPr>
        <p:txBody>
          <a:bodyPr wrap="square" lIns="80179" tIns="40089" rIns="0" bIns="40089" anchor="ctr" anchorCtr="0">
            <a:noAutofit/>
          </a:bodyPr>
          <a:lstStyle/>
          <a:p>
            <a:pPr>
              <a:buClr>
                <a:schemeClr val="dk1"/>
              </a:buClr>
            </a:pPr>
            <a:r>
              <a:rPr lang="ru-RU" sz="900" b="1" dirty="0">
                <a:solidFill>
                  <a:schemeClr val="bg1"/>
                </a:solidFill>
                <a:latin typeface="Tahoma" panose="020B0604030504040204" pitchFamily="34" charset="0"/>
                <a:ea typeface="Tahoma" panose="020B0604030504040204" pitchFamily="34" charset="0"/>
                <a:cs typeface="Tahoma" panose="020B0604030504040204" pitchFamily="34" charset="0"/>
              </a:rPr>
              <a:t>Предметная область: дошкольное образование</a:t>
            </a:r>
            <a:endParaRPr lang="ru-RU" sz="900"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29" name="Рисунок 28">
            <a:extLst>
              <a:ext uri="{FF2B5EF4-FFF2-40B4-BE49-F238E27FC236}">
                <a16:creationId xmlns:a16="http://schemas.microsoft.com/office/drawing/2014/main" xmlns="" id="{104DEDFE-D641-BA24-1B7F-B1A2888B0FB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57755" t="75007" b="-111"/>
          <a:stretch/>
        </p:blipFill>
        <p:spPr>
          <a:xfrm flipV="1">
            <a:off x="6527266" y="8729"/>
            <a:ext cx="2616734" cy="861044"/>
          </a:xfrm>
          <a:prstGeom prst="rect">
            <a:avLst/>
          </a:prstGeom>
        </p:spPr>
      </p:pic>
      <p:pic>
        <p:nvPicPr>
          <p:cNvPr id="30" name="Рисунок 29">
            <a:extLst>
              <a:ext uri="{FF2B5EF4-FFF2-40B4-BE49-F238E27FC236}">
                <a16:creationId xmlns:a16="http://schemas.microsoft.com/office/drawing/2014/main" xmlns="" id="{7785D455-ABAA-4494-496B-40CB6502ED3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08923" y="259714"/>
            <a:ext cx="1148470" cy="432569"/>
          </a:xfrm>
          <a:prstGeom prst="rect">
            <a:avLst/>
          </a:prstGeom>
        </p:spPr>
      </p:pic>
      <p:sp>
        <p:nvSpPr>
          <p:cNvPr id="31" name="Овал 30">
            <a:extLst>
              <a:ext uri="{FF2B5EF4-FFF2-40B4-BE49-F238E27FC236}">
                <a16:creationId xmlns:a16="http://schemas.microsoft.com/office/drawing/2014/main" xmlns="" id="{57F46AC8-3F4B-18D8-108D-0EE172C864FA}"/>
              </a:ext>
            </a:extLst>
          </p:cNvPr>
          <p:cNvSpPr/>
          <p:nvPr/>
        </p:nvSpPr>
        <p:spPr>
          <a:xfrm>
            <a:off x="7469193" y="46718"/>
            <a:ext cx="788781" cy="7887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Tahoma" panose="020B0604030504040204" pitchFamily="34" charset="0"/>
              <a:ea typeface="Tahoma" panose="020B0604030504040204" pitchFamily="34" charset="0"/>
              <a:cs typeface="Tahoma" panose="020B0604030504040204" pitchFamily="34" charset="0"/>
            </a:endParaRPr>
          </a:p>
        </p:txBody>
      </p:sp>
      <p:pic>
        <p:nvPicPr>
          <p:cNvPr id="32" name="Рисунок 31">
            <a:extLst>
              <a:ext uri="{FF2B5EF4-FFF2-40B4-BE49-F238E27FC236}">
                <a16:creationId xmlns:a16="http://schemas.microsoft.com/office/drawing/2014/main" xmlns="" id="{B457BFF4-1621-7531-80F2-4E191A5F1093}"/>
              </a:ext>
            </a:extLst>
          </p:cNvPr>
          <p:cNvPicPr>
            <a:picLocks noChangeAspect="1"/>
          </p:cNvPicPr>
          <p:nvPr/>
        </p:nvPicPr>
        <p:blipFill>
          <a:blip r:embed="rId6" cstate="print"/>
          <a:stretch>
            <a:fillRect/>
          </a:stretch>
        </p:blipFill>
        <p:spPr>
          <a:xfrm>
            <a:off x="7584566" y="174838"/>
            <a:ext cx="558037" cy="503594"/>
          </a:xfrm>
          <a:prstGeom prst="rect">
            <a:avLst/>
          </a:prstGeom>
        </p:spPr>
      </p:pic>
      <p:sp>
        <p:nvSpPr>
          <p:cNvPr id="6" name="Google Shape;95;p1">
            <a:extLst>
              <a:ext uri="{FF2B5EF4-FFF2-40B4-BE49-F238E27FC236}">
                <a16:creationId xmlns:a16="http://schemas.microsoft.com/office/drawing/2014/main" xmlns="" id="{82485256-7E3B-4A42-1709-462489F00B82}"/>
              </a:ext>
            </a:extLst>
          </p:cNvPr>
          <p:cNvSpPr txBox="1"/>
          <p:nvPr/>
        </p:nvSpPr>
        <p:spPr>
          <a:xfrm>
            <a:off x="2862518" y="5410511"/>
            <a:ext cx="2797969" cy="507791"/>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spAutoFit/>
          </a:bodyPr>
          <a:lstStyle/>
          <a:p>
            <a:pPr algn="ctr"/>
            <a:r>
              <a:rPr lang="ru-RU" sz="900" dirty="0">
                <a:latin typeface="Tahoma" panose="020B0604030504040204" pitchFamily="34" charset="0"/>
                <a:ea typeface="Tahoma" panose="020B0604030504040204" pitchFamily="34" charset="0"/>
                <a:cs typeface="Tahoma" panose="020B0604030504040204" pitchFamily="34" charset="0"/>
              </a:rPr>
              <a:t>Тел. 8 9510963390</a:t>
            </a:r>
            <a:br>
              <a:rPr lang="ru-RU" sz="900" dirty="0">
                <a:latin typeface="Tahoma" panose="020B0604030504040204" pitchFamily="34" charset="0"/>
                <a:ea typeface="Tahoma" panose="020B0604030504040204" pitchFamily="34" charset="0"/>
                <a:cs typeface="Tahoma" panose="020B0604030504040204" pitchFamily="34" charset="0"/>
              </a:rPr>
            </a:br>
            <a:r>
              <a:rPr lang="en" sz="900" dirty="0">
                <a:latin typeface="Tahoma" panose="020B0604030504040204" pitchFamily="34" charset="0"/>
                <a:ea typeface="Tahoma" panose="020B0604030504040204" pitchFamily="34" charset="0"/>
                <a:cs typeface="Tahoma" panose="020B0604030504040204" pitchFamily="34" charset="0"/>
              </a:rPr>
              <a:t>E-mail</a:t>
            </a:r>
            <a:r>
              <a:rPr lang="ru-RU" sz="900" dirty="0">
                <a:latin typeface="Tahoma" panose="020B0604030504040204" pitchFamily="34" charset="0"/>
                <a:ea typeface="Tahoma" panose="020B0604030504040204" pitchFamily="34" charset="0"/>
                <a:cs typeface="Tahoma" panose="020B0604030504040204" pitchFamily="34" charset="0"/>
              </a:rPr>
              <a:t>: </a:t>
            </a:r>
            <a:r>
              <a:rPr lang="en-US" sz="900" dirty="0">
                <a:latin typeface="Tahoma" panose="020B0604030504040204" pitchFamily="34" charset="0"/>
                <a:ea typeface="Tahoma" panose="020B0604030504040204" pitchFamily="34" charset="0"/>
                <a:cs typeface="Tahoma" panose="020B0604030504040204" pitchFamily="34" charset="0"/>
              </a:rPr>
              <a:t>ulseagull@mail.ru</a:t>
            </a:r>
            <a:endParaRPr lang="ru-RU" sz="900" dirty="0">
              <a:latin typeface="Tahoma" panose="020B0604030504040204" pitchFamily="34" charset="0"/>
              <a:ea typeface="Tahoma" panose="020B0604030504040204" pitchFamily="34" charset="0"/>
              <a:cs typeface="Tahoma" panose="020B0604030504040204" pitchFamily="34" charset="0"/>
            </a:endParaRPr>
          </a:p>
          <a:p>
            <a:pPr algn="ctr"/>
            <a:r>
              <a:rPr lang="ru-RU" sz="900" dirty="0">
                <a:latin typeface="Tahoma" panose="020B0604030504040204" pitchFamily="34" charset="0"/>
                <a:ea typeface="Tahoma" panose="020B0604030504040204" pitchFamily="34" charset="0"/>
                <a:cs typeface="Tahoma" panose="020B0604030504040204" pitchFamily="34" charset="0"/>
              </a:rPr>
              <a:t>Сайт: </a:t>
            </a:r>
            <a:r>
              <a:rPr lang="en-US" sz="9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rPr>
              <a:t>https://www.ulspu.ru</a:t>
            </a:r>
            <a:endParaRPr lang="en" sz="9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7" name="TextBox 6">
            <a:extLst>
              <a:ext uri="{FF2B5EF4-FFF2-40B4-BE49-F238E27FC236}">
                <a16:creationId xmlns:a16="http://schemas.microsoft.com/office/drawing/2014/main" xmlns="" id="{F9D13F1B-32C5-ACEF-28F7-84719E72DAB8}"/>
              </a:ext>
            </a:extLst>
          </p:cNvPr>
          <p:cNvSpPr txBox="1"/>
          <p:nvPr/>
        </p:nvSpPr>
        <p:spPr>
          <a:xfrm>
            <a:off x="2825659" y="5308281"/>
            <a:ext cx="2834831" cy="138500"/>
          </a:xfrm>
          <a:prstGeom prst="roundRect">
            <a:avLst>
              <a:gd name="adj" fmla="val 50000"/>
            </a:avLst>
          </a:prstGeom>
          <a:solidFill>
            <a:srgbClr val="B69E6E"/>
          </a:solidFill>
          <a:ln w="3175">
            <a:noFill/>
          </a:ln>
          <a:effectLst/>
        </p:spPr>
        <p:txBody>
          <a:bodyPr wrap="square" lIns="80179" tIns="40089" rIns="0" bIns="40089" anchor="ctr" anchorCtr="0">
            <a:noAutofit/>
          </a:bodyPr>
          <a:lstStyle/>
          <a:p>
            <a:pPr algn="ctr"/>
            <a:r>
              <a:rPr lang="ru-RU" sz="1100" b="1" dirty="0">
                <a:solidFill>
                  <a:schemeClr val="bg1"/>
                </a:solidFill>
                <a:latin typeface="Tahoma" panose="020B0604030504040204" pitchFamily="34" charset="0"/>
                <a:ea typeface="Tahoma" panose="020B0604030504040204" pitchFamily="34" charset="0"/>
                <a:cs typeface="Tahoma" panose="020B0604030504040204" pitchFamily="34" charset="0"/>
              </a:rPr>
              <a:t>Контактные данные</a:t>
            </a:r>
            <a:endParaRPr lang="ru-RU"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3" name="Рисунок 2">
            <a:extLst>
              <a:ext uri="{FF2B5EF4-FFF2-40B4-BE49-F238E27FC236}">
                <a16:creationId xmlns:a16="http://schemas.microsoft.com/office/drawing/2014/main" xmlns="" id="{3FE62CF3-1C27-4ADF-B424-90072B4E7E0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7838" y="2314218"/>
            <a:ext cx="1024532" cy="1114782"/>
          </a:xfrm>
          <a:prstGeom prst="rect">
            <a:avLst/>
          </a:prstGeom>
        </p:spPr>
      </p:pic>
      <p:sp>
        <p:nvSpPr>
          <p:cNvPr id="33" name="TextBox 32">
            <a:extLst>
              <a:ext uri="{FF2B5EF4-FFF2-40B4-BE49-F238E27FC236}">
                <a16:creationId xmlns:a16="http://schemas.microsoft.com/office/drawing/2014/main" xmlns="" id="{DFAB5CBB-8561-EE78-A23F-9899B3AADC95}"/>
              </a:ext>
            </a:extLst>
          </p:cNvPr>
          <p:cNvSpPr txBox="1"/>
          <p:nvPr/>
        </p:nvSpPr>
        <p:spPr>
          <a:xfrm>
            <a:off x="264054" y="169194"/>
            <a:ext cx="5005224" cy="492443"/>
          </a:xfrm>
          <a:prstGeom prst="rect">
            <a:avLst/>
          </a:prstGeom>
          <a:noFill/>
        </p:spPr>
        <p:txBody>
          <a:bodyPr wrap="square">
            <a:spAutoFit/>
          </a:bodyPr>
          <a:lstStyle/>
          <a:p>
            <a:r>
              <a:rPr lang="ru-RU" sz="13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РЕБЕНОК И ОБЩЕСТВО: </a:t>
            </a:r>
            <a:r>
              <a:rPr lang="ru-RU" sz="13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СОЦИОКУЛЬТУРНОЕ </a:t>
            </a:r>
            <a:r>
              <a:rPr lang="ru-RU" sz="13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РАЗВИТИЕ ДЕТЕЙ</a:t>
            </a:r>
            <a:endParaRPr lang="ru-RU" sz="13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pic>
        <p:nvPicPr>
          <p:cNvPr id="34" name="Рисунок 33">
            <a:extLst>
              <a:ext uri="{FF2B5EF4-FFF2-40B4-BE49-F238E27FC236}">
                <a16:creationId xmlns="" xmlns:a16="http://schemas.microsoft.com/office/drawing/2014/main" id="{96570986-AD37-42A5-98CE-0B704C3107B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663" y="747713"/>
            <a:ext cx="1046916" cy="1046914"/>
          </a:xfrm>
          <a:prstGeom prst="ellipse">
            <a:avLst/>
          </a:prstGeom>
          <a:ln w="19050">
            <a:solidFill>
              <a:srgbClr val="B69E6E"/>
            </a:solidFill>
          </a:ln>
        </p:spPr>
      </p:pic>
      <p:sp>
        <p:nvSpPr>
          <p:cNvPr id="35" name="Google Shape;97;p1"/>
          <p:cNvSpPr txBox="1"/>
          <p:nvPr/>
        </p:nvSpPr>
        <p:spPr>
          <a:xfrm>
            <a:off x="1233597" y="1816098"/>
            <a:ext cx="7582721" cy="253875"/>
          </a:xfrm>
          <a:prstGeom prst="rect">
            <a:avLst/>
          </a:prstGeom>
          <a:solidFill>
            <a:srgbClr val="EBE8E3"/>
          </a:solidFill>
          <a:ln w="9525" cap="flat" cmpd="sng">
            <a:solidFill>
              <a:schemeClr val="bg1">
                <a:lumMod val="95000"/>
              </a:schemeClr>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ru-RU" sz="1050" b="1"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Calibri"/>
              </a:rPr>
              <a:t>Год основания научной школы:</a:t>
            </a:r>
            <a:r>
              <a:rPr lang="ru-RU" sz="1050"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Calibri"/>
              </a:rPr>
              <a:t> </a:t>
            </a:r>
            <a:r>
              <a:rPr lang="ru-RU" sz="1050" dirty="0">
                <a:solidFill>
                  <a:schemeClr val="dk1"/>
                </a:solidFill>
                <a:latin typeface="Tahoma" panose="020B0604030504040204" pitchFamily="34" charset="0"/>
                <a:ea typeface="Tahoma" panose="020B0604030504040204" pitchFamily="34" charset="0"/>
                <a:cs typeface="Tahoma" panose="020B0604030504040204" pitchFamily="34" charset="0"/>
                <a:sym typeface="Calibri"/>
              </a:rPr>
              <a:t>2012 г.</a:t>
            </a:r>
            <a:endParaRPr sz="1050" i="1" dirty="0">
              <a:solidFill>
                <a:schemeClr val="dk1"/>
              </a:solidFill>
              <a:latin typeface="Tahoma" panose="020B0604030504040204" pitchFamily="34" charset="0"/>
              <a:ea typeface="Tahoma" panose="020B0604030504040204" pitchFamily="34" charset="0"/>
              <a:cs typeface="Tahoma" panose="020B0604030504040204" pitchFamily="34" charset="0"/>
              <a:sym typeface="Calibri"/>
            </a:endParaRPr>
          </a:p>
        </p:txBody>
      </p:sp>
      <p:sp>
        <p:nvSpPr>
          <p:cNvPr id="36" name="Google Shape;91;p1"/>
          <p:cNvSpPr txBox="1"/>
          <p:nvPr/>
        </p:nvSpPr>
        <p:spPr>
          <a:xfrm>
            <a:off x="1239995" y="2121436"/>
            <a:ext cx="7576323" cy="253875"/>
          </a:xfrm>
          <a:prstGeom prst="rect">
            <a:avLst/>
          </a:prstGeom>
          <a:solidFill>
            <a:srgbClr val="EBE8E3"/>
          </a:solidFill>
          <a:ln w="9525" cap="flat" cmpd="sng">
            <a:noFill/>
            <a:prstDash val="solid"/>
            <a:round/>
            <a:headEnd type="none" w="sm" len="sm"/>
            <a:tailEnd type="none" w="sm" len="sm"/>
          </a:ln>
        </p:spPr>
        <p:txBody>
          <a:bodyPr spcFirstLastPara="1" wrap="square" lIns="91425" tIns="45700" rIns="91425" bIns="45700" anchor="t" anchorCtr="0">
            <a:spAutoFit/>
          </a:bodyPr>
          <a:lstStyle/>
          <a:p>
            <a:r>
              <a:rPr lang="ru-RU" sz="1050" b="1" dirty="0">
                <a:solidFill>
                  <a:schemeClr val="dk1"/>
                </a:solidFill>
                <a:latin typeface="Tahoma" panose="020B0604030504040204" pitchFamily="34" charset="0"/>
                <a:ea typeface="Tahoma" panose="020B0604030504040204" pitchFamily="34" charset="0"/>
                <a:cs typeface="Tahoma" panose="020B0604030504040204" pitchFamily="34" charset="0"/>
                <a:sym typeface="Calibri"/>
              </a:rPr>
              <a:t>Основатели научной </a:t>
            </a:r>
            <a:r>
              <a:rPr lang="ru-RU" sz="1050" b="1"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Calibri"/>
              </a:rPr>
              <a:t>школы: Л.М. Захарова</a:t>
            </a:r>
            <a:r>
              <a:rPr lang="ru-RU" sz="1050" dirty="0" smtClean="0">
                <a:latin typeface="Tahoma" panose="020B0604030504040204" pitchFamily="34" charset="0"/>
                <a:ea typeface="Tahoma" panose="020B0604030504040204" pitchFamily="34" charset="0"/>
                <a:cs typeface="Tahoma" panose="020B0604030504040204" pitchFamily="34" charset="0"/>
              </a:rPr>
              <a:t>, </a:t>
            </a:r>
            <a:r>
              <a:rPr lang="ru-RU" sz="1050" dirty="0">
                <a:latin typeface="Tahoma" panose="020B0604030504040204" pitchFamily="34" charset="0"/>
                <a:ea typeface="Tahoma" panose="020B0604030504040204" pitchFamily="34" charset="0"/>
                <a:cs typeface="Tahoma" panose="020B0604030504040204" pitchFamily="34" charset="0"/>
              </a:rPr>
              <a:t>доктор </a:t>
            </a:r>
            <a:r>
              <a:rPr lang="ru-RU" sz="1050" dirty="0" smtClean="0">
                <a:latin typeface="Tahoma" panose="020B0604030504040204" pitchFamily="34" charset="0"/>
                <a:ea typeface="Tahoma" panose="020B0604030504040204" pitchFamily="34" charset="0"/>
                <a:cs typeface="Tahoma" panose="020B0604030504040204" pitchFamily="34" charset="0"/>
              </a:rPr>
              <a:t>педагогических наук</a:t>
            </a:r>
            <a:r>
              <a:rPr lang="ru-RU" sz="1050" dirty="0">
                <a:latin typeface="Tahoma" panose="020B0604030504040204" pitchFamily="34" charset="0"/>
                <a:ea typeface="Tahoma" panose="020B0604030504040204" pitchFamily="34" charset="0"/>
                <a:cs typeface="Tahoma" panose="020B0604030504040204" pitchFamily="34" charset="0"/>
              </a:rPr>
              <a:t>, профессор; </a:t>
            </a:r>
            <a:endParaRPr lang="ru-RU" sz="105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2952968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37" name="Рисунок 36">
            <a:extLst>
              <a:ext uri="{FF2B5EF4-FFF2-40B4-BE49-F238E27FC236}">
                <a16:creationId xmlns:a16="http://schemas.microsoft.com/office/drawing/2014/main" xmlns="" id="{EC436239-5CB8-C281-FC14-21A242D31D4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54" t="-708" r="62303" b="72076"/>
          <a:stretch/>
        </p:blipFill>
        <p:spPr>
          <a:xfrm flipV="1">
            <a:off x="0" y="6034912"/>
            <a:ext cx="2074848" cy="878567"/>
          </a:xfrm>
          <a:prstGeom prst="rect">
            <a:avLst/>
          </a:prstGeom>
        </p:spPr>
      </p:pic>
      <p:sp>
        <p:nvSpPr>
          <p:cNvPr id="36" name="TextBox 35">
            <a:extLst>
              <a:ext uri="{FF2B5EF4-FFF2-40B4-BE49-F238E27FC236}">
                <a16:creationId xmlns:a16="http://schemas.microsoft.com/office/drawing/2014/main" xmlns="" id="{CECFF551-34A8-FF03-9011-E22FAF3CBD4A}"/>
              </a:ext>
            </a:extLst>
          </p:cNvPr>
          <p:cNvSpPr txBox="1"/>
          <p:nvPr/>
        </p:nvSpPr>
        <p:spPr>
          <a:xfrm>
            <a:off x="4814378" y="3918278"/>
            <a:ext cx="4072103" cy="2438071"/>
          </a:xfrm>
          <a:prstGeom prst="roundRect">
            <a:avLst>
              <a:gd name="adj" fmla="val 7425"/>
            </a:avLst>
          </a:prstGeom>
          <a:solidFill>
            <a:srgbClr val="EBE8E3"/>
          </a:solidFill>
          <a:ln w="3175">
            <a:solidFill>
              <a:srgbClr val="A88C54"/>
            </a:solidFill>
          </a:ln>
          <a:effectLst/>
        </p:spPr>
        <p:txBody>
          <a:bodyPr wrap="square" lIns="80179" tIns="40089" rIns="0" bIns="40089" anchor="ctr" anchorCtr="0">
            <a:noAutofit/>
          </a:bodyPr>
          <a:lstStyle/>
          <a:p>
            <a:pPr algn="ctr" fontAlgn="b"/>
            <a:endParaRPr lang="ru-RU" sz="1782"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7" name="TextBox 26">
            <a:extLst>
              <a:ext uri="{FF2B5EF4-FFF2-40B4-BE49-F238E27FC236}">
                <a16:creationId xmlns:a16="http://schemas.microsoft.com/office/drawing/2014/main" xmlns="" id="{DE962128-0500-8DD6-DFE9-ECE3022FFE69}"/>
              </a:ext>
            </a:extLst>
          </p:cNvPr>
          <p:cNvSpPr txBox="1"/>
          <p:nvPr/>
        </p:nvSpPr>
        <p:spPr>
          <a:xfrm>
            <a:off x="4820377" y="997194"/>
            <a:ext cx="4047867" cy="2387815"/>
          </a:xfrm>
          <a:prstGeom prst="roundRect">
            <a:avLst>
              <a:gd name="adj" fmla="val 7425"/>
            </a:avLst>
          </a:prstGeom>
          <a:solidFill>
            <a:srgbClr val="EBE8E3"/>
          </a:solidFill>
          <a:ln w="3175">
            <a:solidFill>
              <a:srgbClr val="A88C54"/>
            </a:solidFill>
          </a:ln>
          <a:effectLst/>
        </p:spPr>
        <p:txBody>
          <a:bodyPr wrap="square" lIns="80179" tIns="40089" rIns="0" bIns="40089" anchor="ctr" anchorCtr="0">
            <a:noAutofit/>
          </a:bodyPr>
          <a:lstStyle/>
          <a:p>
            <a:pPr algn="ctr" fontAlgn="b"/>
            <a:endParaRPr lang="ru-RU" sz="1782"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1" name="TextBox 20">
            <a:extLst>
              <a:ext uri="{FF2B5EF4-FFF2-40B4-BE49-F238E27FC236}">
                <a16:creationId xmlns:a16="http://schemas.microsoft.com/office/drawing/2014/main" xmlns="" id="{0FF63E53-6F8D-58CA-5D16-7E85A8127364}"/>
              </a:ext>
            </a:extLst>
          </p:cNvPr>
          <p:cNvSpPr txBox="1"/>
          <p:nvPr/>
        </p:nvSpPr>
        <p:spPr>
          <a:xfrm>
            <a:off x="307877" y="969127"/>
            <a:ext cx="4303455" cy="2415882"/>
          </a:xfrm>
          <a:prstGeom prst="roundRect">
            <a:avLst>
              <a:gd name="adj" fmla="val 7425"/>
            </a:avLst>
          </a:prstGeom>
          <a:solidFill>
            <a:srgbClr val="EBE8E3"/>
          </a:solidFill>
          <a:ln w="3175">
            <a:solidFill>
              <a:srgbClr val="A88C54"/>
            </a:solidFill>
          </a:ln>
          <a:effectLst/>
        </p:spPr>
        <p:txBody>
          <a:bodyPr wrap="square" lIns="80179" tIns="40089" rIns="0" bIns="40089" anchor="ctr" anchorCtr="0">
            <a:noAutofit/>
          </a:bodyPr>
          <a:lstStyle/>
          <a:p>
            <a:pPr algn="ctr" fontAlgn="b"/>
            <a:endParaRPr lang="ru-RU" sz="1782"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05" name="Google Shape;105;p2"/>
          <p:cNvSpPr txBox="1"/>
          <p:nvPr/>
        </p:nvSpPr>
        <p:spPr>
          <a:xfrm>
            <a:off x="349639" y="1312891"/>
            <a:ext cx="4165345" cy="1754286"/>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spAutoFit/>
          </a:bodyPr>
          <a:lstStyle/>
          <a:p>
            <a:pPr algn="just"/>
            <a:r>
              <a:rPr lang="ru-RU" sz="900" dirty="0">
                <a:latin typeface="Tahoma" panose="020B0604030504040204" pitchFamily="34" charset="0"/>
                <a:ea typeface="Tahoma" panose="020B0604030504040204" pitchFamily="34" charset="0"/>
                <a:cs typeface="Tahoma" panose="020B0604030504040204" pitchFamily="34" charset="0"/>
              </a:rPr>
              <a:t>      Деятельность  научной школы осуществляется в двух направлениях: разработка, апробация, внедрение в образовательную практику детских садов  программ и технологий социокультурного развития и воспитания  детей   и создание учебных  дисциплин  вариативной части учебного плана подготовки студентов- будущих  воспитателей системы дошкольного образования. Деятельность научной школы с работой научно- образовательного центра- детского сада при университете.    Членами научной школы разработаны концепция и технология духовно- нравственного воспитания детей,  программа воспитания патриотических чувств, развития информационной культуры детей старшего дошкольного возраста. Все программы строятся на основе личностно- деятельностного подхода и учитывают современную ситуацию развития детей.</a:t>
            </a:r>
          </a:p>
        </p:txBody>
      </p:sp>
      <p:sp>
        <p:nvSpPr>
          <p:cNvPr id="106" name="Google Shape;106;p2"/>
          <p:cNvSpPr txBox="1"/>
          <p:nvPr/>
        </p:nvSpPr>
        <p:spPr>
          <a:xfrm>
            <a:off x="4891992" y="1444307"/>
            <a:ext cx="3944131" cy="1477287"/>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spAutoFit/>
          </a:bodyPr>
          <a:lstStyle/>
          <a:p>
            <a:pPr algn="just"/>
            <a:r>
              <a:rPr lang="ru-RU" sz="900" dirty="0">
                <a:latin typeface="Tahoma" panose="020B0604030504040204" pitchFamily="34" charset="0"/>
                <a:ea typeface="Tahoma" panose="020B0604030504040204" pitchFamily="34" charset="0"/>
                <a:cs typeface="Tahoma" panose="020B0604030504040204" pitchFamily="34" charset="0"/>
              </a:rPr>
              <a:t>Результаты, полученные в результате деятельности научной школы внедрены в образовательную практику работы дошкольных  организаций,  в учебный процесс по подготовке педагогов дошкольного образования. Авторским коллективом выпущены учебные и учебно- методические пособия, научные статьи по современным проблемам дошкольного образования.</a:t>
            </a:r>
          </a:p>
          <a:p>
            <a:pPr algn="just"/>
            <a:r>
              <a:rPr lang="ru-RU" sz="900" dirty="0">
                <a:latin typeface="Tahoma" panose="020B0604030504040204" pitchFamily="34" charset="0"/>
                <a:ea typeface="Tahoma" panose="020B0604030504040204" pitchFamily="34" charset="0"/>
                <a:cs typeface="Tahoma" panose="020B0604030504040204" pitchFamily="34" charset="0"/>
              </a:rPr>
              <a:t>Разработанные программы по разным аспектам воспитания детей . Представители научной школы принимают активное участие в научно-практических конференциях всероссийского,   международного уровня</a:t>
            </a:r>
          </a:p>
        </p:txBody>
      </p:sp>
      <p:sp>
        <p:nvSpPr>
          <p:cNvPr id="109" name="Google Shape;109;p2"/>
          <p:cNvSpPr txBox="1"/>
          <p:nvPr/>
        </p:nvSpPr>
        <p:spPr>
          <a:xfrm>
            <a:off x="4936469" y="4333257"/>
            <a:ext cx="3761729" cy="861734"/>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spAutoFit/>
          </a:bodyPr>
          <a:lstStyle/>
          <a:p>
            <a:pPr marL="171450" indent="-171450" algn="just">
              <a:buFont typeface="Arial" panose="020B0604020202020204" pitchFamily="34" charset="0"/>
              <a:buChar char="•"/>
            </a:pPr>
            <a:r>
              <a:rPr lang="ru-RU" sz="1000" dirty="0">
                <a:latin typeface="Tahoma" panose="020B0604030504040204" pitchFamily="34" charset="0"/>
                <a:ea typeface="Tahoma" panose="020B0604030504040204" pitchFamily="34" charset="0"/>
                <a:cs typeface="Tahoma" panose="020B0604030504040204" pitchFamily="34" charset="0"/>
              </a:rPr>
              <a:t>10 </a:t>
            </a:r>
            <a:r>
              <a:rPr lang="ru-RU" sz="1000" dirty="0" smtClean="0">
                <a:latin typeface="Tahoma" panose="020B0604030504040204" pitchFamily="34" charset="0"/>
                <a:ea typeface="Tahoma" panose="020B0604030504040204" pitchFamily="34" charset="0"/>
                <a:cs typeface="Tahoma" panose="020B0604030504040204" pitchFamily="34" charset="0"/>
              </a:rPr>
              <a:t>Дошкольных </a:t>
            </a:r>
            <a:r>
              <a:rPr lang="ru-RU" sz="1000" dirty="0">
                <a:latin typeface="Tahoma" panose="020B0604030504040204" pitchFamily="34" charset="0"/>
                <a:ea typeface="Tahoma" panose="020B0604030504040204" pitchFamily="34" charset="0"/>
                <a:cs typeface="Tahoma" panose="020B0604030504040204" pitchFamily="34" charset="0"/>
              </a:rPr>
              <a:t>образовательных организаций </a:t>
            </a:r>
            <a:endParaRPr lang="ru-RU" sz="10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ru-RU" sz="1000" dirty="0" smtClean="0">
                <a:latin typeface="Tahoma" panose="020B0604030504040204" pitchFamily="34" charset="0"/>
                <a:ea typeface="Tahoma" panose="020B0604030504040204" pitchFamily="34" charset="0"/>
                <a:cs typeface="Tahoma" panose="020B0604030504040204" pitchFamily="34" charset="0"/>
              </a:rPr>
              <a:t>Кафедры </a:t>
            </a:r>
            <a:r>
              <a:rPr lang="ru-RU" sz="1000" dirty="0">
                <a:latin typeface="Tahoma" panose="020B0604030504040204" pitchFamily="34" charset="0"/>
                <a:ea typeface="Tahoma" panose="020B0604030504040204" pitchFamily="34" charset="0"/>
                <a:cs typeface="Tahoma" panose="020B0604030504040204" pitchFamily="34" charset="0"/>
              </a:rPr>
              <a:t>дошкольной педагогики </a:t>
            </a:r>
            <a:r>
              <a:rPr lang="ru-RU" sz="1000" dirty="0" smtClean="0">
                <a:latin typeface="Tahoma" panose="020B0604030504040204" pitchFamily="34" charset="0"/>
                <a:ea typeface="Tahoma" panose="020B0604030504040204" pitchFamily="34" charset="0"/>
                <a:cs typeface="Tahoma" panose="020B0604030504040204" pitchFamily="34" charset="0"/>
              </a:rPr>
              <a:t>педагогических университетов </a:t>
            </a:r>
            <a:endParaRPr lang="ru-RU" sz="10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ru-RU" sz="1000" dirty="0">
                <a:latin typeface="Tahoma" panose="020B0604030504040204" pitchFamily="34" charset="0"/>
                <a:ea typeface="Tahoma" panose="020B0604030504040204" pitchFamily="34" charset="0"/>
                <a:cs typeface="Tahoma" panose="020B0604030504040204" pitchFamily="34" charset="0"/>
              </a:rPr>
              <a:t>Ассоциация дошкольных работников Ульяновской области</a:t>
            </a:r>
          </a:p>
        </p:txBody>
      </p:sp>
      <p:sp>
        <p:nvSpPr>
          <p:cNvPr id="110" name="Google Shape;110;p2"/>
          <p:cNvSpPr txBox="1">
            <a:spLocks noGrp="1"/>
          </p:cNvSpPr>
          <p:nvPr>
            <p:ph type="sldNum" sz="quarter" idx="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ru-RU">
                <a:latin typeface="Tahoma" panose="020B0604030504040204" pitchFamily="34" charset="0"/>
                <a:ea typeface="Tahoma" panose="020B0604030504040204" pitchFamily="34" charset="0"/>
                <a:cs typeface="Tahoma" panose="020B0604030504040204" pitchFamily="34" charset="0"/>
              </a:rPr>
              <a:pPr marL="0" lvl="0" indent="0" algn="r" rtl="0">
                <a:spcBef>
                  <a:spcPts val="0"/>
                </a:spcBef>
                <a:spcAft>
                  <a:spcPts val="0"/>
                </a:spcAft>
                <a:buNone/>
              </a:pPr>
              <a:t>2</a:t>
            </a:fld>
            <a:endParaRPr dirty="0">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xmlns="" id="{48D7B02B-4DA5-D0BB-C57E-134F175D31EA}"/>
              </a:ext>
            </a:extLst>
          </p:cNvPr>
          <p:cNvSpPr txBox="1"/>
          <p:nvPr/>
        </p:nvSpPr>
        <p:spPr>
          <a:xfrm>
            <a:off x="312120" y="961781"/>
            <a:ext cx="4303454" cy="284543"/>
          </a:xfrm>
          <a:prstGeom prst="roundRect">
            <a:avLst>
              <a:gd name="adj" fmla="val 50000"/>
            </a:avLst>
          </a:prstGeom>
          <a:solidFill>
            <a:srgbClr val="B69E6E"/>
          </a:solidFill>
          <a:ln w="3175">
            <a:noFill/>
          </a:ln>
          <a:effectLst/>
        </p:spPr>
        <p:txBody>
          <a:bodyPr wrap="square" lIns="80179" tIns="40089" rIns="0" bIns="40089" anchor="ctr" anchorCtr="0">
            <a:noAutofit/>
          </a:bodyPr>
          <a:lstStyle/>
          <a:p>
            <a:pPr algn="ctr" fontAlgn="b"/>
            <a:r>
              <a:rPr lang="ru-RU" sz="1100" b="1" dirty="0">
                <a:solidFill>
                  <a:schemeClr val="bg1"/>
                </a:solidFill>
                <a:latin typeface="Tahoma" panose="020B0604030504040204" pitchFamily="34" charset="0"/>
                <a:ea typeface="Tahoma" panose="020B0604030504040204" pitchFamily="34" charset="0"/>
                <a:cs typeface="Tahoma" panose="020B0604030504040204" pitchFamily="34" charset="0"/>
              </a:rPr>
              <a:t>Деятельность научной школы</a:t>
            </a:r>
          </a:p>
        </p:txBody>
      </p:sp>
      <p:sp>
        <p:nvSpPr>
          <p:cNvPr id="3" name="TextBox 2">
            <a:extLst>
              <a:ext uri="{FF2B5EF4-FFF2-40B4-BE49-F238E27FC236}">
                <a16:creationId xmlns:a16="http://schemas.microsoft.com/office/drawing/2014/main" xmlns="" id="{044A9207-6EC6-50E9-FBBD-82604E0E1D67}"/>
              </a:ext>
            </a:extLst>
          </p:cNvPr>
          <p:cNvSpPr txBox="1"/>
          <p:nvPr/>
        </p:nvSpPr>
        <p:spPr>
          <a:xfrm>
            <a:off x="4820377" y="920686"/>
            <a:ext cx="4045453" cy="463977"/>
          </a:xfrm>
          <a:prstGeom prst="roundRect">
            <a:avLst>
              <a:gd name="adj" fmla="val 50000"/>
            </a:avLst>
          </a:prstGeom>
          <a:solidFill>
            <a:srgbClr val="B69E6E"/>
          </a:solidFill>
          <a:ln w="3175">
            <a:noFill/>
          </a:ln>
          <a:effectLst/>
        </p:spPr>
        <p:txBody>
          <a:bodyPr wrap="square" lIns="80179" tIns="40089" rIns="0" bIns="40089" anchor="ctr" anchorCtr="0">
            <a:noAutofit/>
          </a:bodyPr>
          <a:lstStyle/>
          <a:p>
            <a:pPr algn="ctr">
              <a:buClr>
                <a:schemeClr val="dk1"/>
              </a:buClr>
            </a:pPr>
            <a:r>
              <a:rPr lang="ru-RU" sz="1100" b="1" dirty="0">
                <a:solidFill>
                  <a:schemeClr val="bg1"/>
                </a:solidFill>
                <a:latin typeface="Tahoma" panose="020B0604030504040204" pitchFamily="34" charset="0"/>
                <a:ea typeface="Tahoma" panose="020B0604030504040204" pitchFamily="34" charset="0"/>
                <a:cs typeface="Tahoma" panose="020B0604030504040204" pitchFamily="34" charset="0"/>
              </a:rPr>
              <a:t>Внедрение полученных результатов научных исследований</a:t>
            </a:r>
          </a:p>
        </p:txBody>
      </p:sp>
      <p:pic>
        <p:nvPicPr>
          <p:cNvPr id="22" name="Рисунок 21">
            <a:extLst>
              <a:ext uri="{FF2B5EF4-FFF2-40B4-BE49-F238E27FC236}">
                <a16:creationId xmlns:a16="http://schemas.microsoft.com/office/drawing/2014/main" xmlns="" id="{05E97974-8DB1-DE01-6A64-3165FA9F12B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57755" t="75007" b="-111"/>
          <a:stretch/>
        </p:blipFill>
        <p:spPr>
          <a:xfrm flipV="1">
            <a:off x="6527266" y="8729"/>
            <a:ext cx="2616734" cy="861044"/>
          </a:xfrm>
          <a:prstGeom prst="rect">
            <a:avLst/>
          </a:prstGeom>
        </p:spPr>
      </p:pic>
      <p:pic>
        <p:nvPicPr>
          <p:cNvPr id="23" name="Рисунок 22">
            <a:extLst>
              <a:ext uri="{FF2B5EF4-FFF2-40B4-BE49-F238E27FC236}">
                <a16:creationId xmlns:a16="http://schemas.microsoft.com/office/drawing/2014/main" xmlns="" id="{833CBF53-7CED-267F-95D9-422CC858C4B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08923" y="259714"/>
            <a:ext cx="1148470" cy="432569"/>
          </a:xfrm>
          <a:prstGeom prst="rect">
            <a:avLst/>
          </a:prstGeom>
        </p:spPr>
      </p:pic>
      <p:sp>
        <p:nvSpPr>
          <p:cNvPr id="24" name="Овал 23">
            <a:extLst>
              <a:ext uri="{FF2B5EF4-FFF2-40B4-BE49-F238E27FC236}">
                <a16:creationId xmlns:a16="http://schemas.microsoft.com/office/drawing/2014/main" xmlns="" id="{9C1CE1CD-C328-DA7A-A11C-75B8CC4FBE46}"/>
              </a:ext>
            </a:extLst>
          </p:cNvPr>
          <p:cNvSpPr/>
          <p:nvPr/>
        </p:nvSpPr>
        <p:spPr>
          <a:xfrm>
            <a:off x="7469193" y="46718"/>
            <a:ext cx="788781" cy="7887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5" name="Рисунок 24">
            <a:extLst>
              <a:ext uri="{FF2B5EF4-FFF2-40B4-BE49-F238E27FC236}">
                <a16:creationId xmlns:a16="http://schemas.microsoft.com/office/drawing/2014/main" xmlns="" id="{9E2F80A4-57E2-58A7-F26E-F4E7B248AB49}"/>
              </a:ext>
            </a:extLst>
          </p:cNvPr>
          <p:cNvPicPr>
            <a:picLocks noChangeAspect="1"/>
          </p:cNvPicPr>
          <p:nvPr/>
        </p:nvPicPr>
        <p:blipFill>
          <a:blip r:embed="rId6" cstate="print"/>
          <a:stretch>
            <a:fillRect/>
          </a:stretch>
        </p:blipFill>
        <p:spPr>
          <a:xfrm>
            <a:off x="7584566" y="174838"/>
            <a:ext cx="558037" cy="503594"/>
          </a:xfrm>
          <a:prstGeom prst="rect">
            <a:avLst/>
          </a:prstGeom>
        </p:spPr>
      </p:pic>
      <p:sp>
        <p:nvSpPr>
          <p:cNvPr id="13" name="TextBox 12">
            <a:extLst>
              <a:ext uri="{FF2B5EF4-FFF2-40B4-BE49-F238E27FC236}">
                <a16:creationId xmlns:a16="http://schemas.microsoft.com/office/drawing/2014/main" xmlns="" id="{CA9D193B-9CDD-3F8E-DB85-09844657A345}"/>
              </a:ext>
            </a:extLst>
          </p:cNvPr>
          <p:cNvSpPr txBox="1"/>
          <p:nvPr/>
        </p:nvSpPr>
        <p:spPr>
          <a:xfrm>
            <a:off x="297035" y="3614091"/>
            <a:ext cx="4303454" cy="757497"/>
          </a:xfrm>
          <a:prstGeom prst="roundRect">
            <a:avLst>
              <a:gd name="adj" fmla="val 7425"/>
            </a:avLst>
          </a:prstGeom>
          <a:solidFill>
            <a:srgbClr val="EBE8E3"/>
          </a:solidFill>
          <a:ln w="3175">
            <a:solidFill>
              <a:srgbClr val="A88C54"/>
            </a:solidFill>
          </a:ln>
          <a:effectLst/>
        </p:spPr>
        <p:txBody>
          <a:bodyPr wrap="square" lIns="80179" tIns="40089" rIns="0" bIns="40089" anchor="ctr" anchorCtr="0">
            <a:noAutofit/>
          </a:bodyPr>
          <a:lstStyle/>
          <a:p>
            <a:pPr algn="ctr" fontAlgn="b"/>
            <a:endParaRPr lang="ru-RU" sz="1782"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4" name="TextBox 13">
            <a:extLst>
              <a:ext uri="{FF2B5EF4-FFF2-40B4-BE49-F238E27FC236}">
                <a16:creationId xmlns:a16="http://schemas.microsoft.com/office/drawing/2014/main" xmlns="" id="{DD79A098-D169-C730-B476-EE2070F95645}"/>
              </a:ext>
            </a:extLst>
          </p:cNvPr>
          <p:cNvSpPr txBox="1"/>
          <p:nvPr/>
        </p:nvSpPr>
        <p:spPr>
          <a:xfrm>
            <a:off x="297035" y="3480925"/>
            <a:ext cx="4303454" cy="317104"/>
          </a:xfrm>
          <a:prstGeom prst="roundRect">
            <a:avLst>
              <a:gd name="adj" fmla="val 50000"/>
            </a:avLst>
          </a:prstGeom>
          <a:solidFill>
            <a:srgbClr val="B69E6E"/>
          </a:solidFill>
          <a:ln w="3175">
            <a:noFill/>
          </a:ln>
          <a:effectLst/>
        </p:spPr>
        <p:txBody>
          <a:bodyPr wrap="square" lIns="80179" tIns="40089" rIns="0" bIns="40089" anchor="ctr" anchorCtr="0">
            <a:noAutofit/>
          </a:bodyPr>
          <a:lstStyle/>
          <a:p>
            <a:pPr algn="ctr" fontAlgn="b"/>
            <a:r>
              <a:rPr lang="ru-RU" sz="1100" b="1" dirty="0">
                <a:solidFill>
                  <a:schemeClr val="bg1"/>
                </a:solidFill>
                <a:latin typeface="Tahoma" panose="020B0604030504040204" pitchFamily="34" charset="0"/>
                <a:ea typeface="Tahoma" panose="020B0604030504040204" pitchFamily="34" charset="0"/>
                <a:cs typeface="Tahoma" panose="020B0604030504040204" pitchFamily="34" charset="0"/>
              </a:rPr>
              <a:t>Результаты исследований</a:t>
            </a:r>
          </a:p>
        </p:txBody>
      </p:sp>
      <p:sp>
        <p:nvSpPr>
          <p:cNvPr id="15" name="TextBox 14">
            <a:extLst>
              <a:ext uri="{FF2B5EF4-FFF2-40B4-BE49-F238E27FC236}">
                <a16:creationId xmlns:a16="http://schemas.microsoft.com/office/drawing/2014/main" xmlns="" id="{B895DEA7-9B23-43F7-BA4E-F167649288B4}"/>
              </a:ext>
            </a:extLst>
          </p:cNvPr>
          <p:cNvSpPr txBox="1"/>
          <p:nvPr/>
        </p:nvSpPr>
        <p:spPr>
          <a:xfrm>
            <a:off x="373848" y="3765019"/>
            <a:ext cx="1048726" cy="461665"/>
          </a:xfrm>
          <a:prstGeom prst="rect">
            <a:avLst/>
          </a:prstGeom>
          <a:noFill/>
        </p:spPr>
        <p:txBody>
          <a:bodyPr wrap="square">
            <a:spAutoFit/>
          </a:bodyPr>
          <a:lstStyle/>
          <a:p>
            <a:pPr algn="ctr" fontAlgn="b">
              <a:spcAft>
                <a:spcPts val="0"/>
              </a:spcAft>
            </a:pPr>
            <a:r>
              <a:rPr lang="ru-RU" sz="2400" dirty="0">
                <a:solidFill>
                  <a:srgbClr val="C00000"/>
                </a:solidFill>
                <a:latin typeface="Tahoma" panose="020B0604030504040204" pitchFamily="34" charset="0"/>
                <a:ea typeface="Tahoma" panose="020B0604030504040204" pitchFamily="34" charset="0"/>
                <a:cs typeface="Tahoma" panose="020B0604030504040204" pitchFamily="34" charset="0"/>
              </a:rPr>
              <a:t>300</a:t>
            </a:r>
          </a:p>
        </p:txBody>
      </p:sp>
      <p:sp>
        <p:nvSpPr>
          <p:cNvPr id="16" name="TextBox 15">
            <a:extLst>
              <a:ext uri="{FF2B5EF4-FFF2-40B4-BE49-F238E27FC236}">
                <a16:creationId xmlns:a16="http://schemas.microsoft.com/office/drawing/2014/main" xmlns="" id="{9EBBE3B5-FFFA-9CFC-FF22-F78A51542714}"/>
              </a:ext>
            </a:extLst>
          </p:cNvPr>
          <p:cNvSpPr txBox="1"/>
          <p:nvPr/>
        </p:nvSpPr>
        <p:spPr>
          <a:xfrm>
            <a:off x="437431" y="4068066"/>
            <a:ext cx="910827" cy="261610"/>
          </a:xfrm>
          <a:prstGeom prst="rect">
            <a:avLst/>
          </a:prstGeom>
          <a:noFill/>
        </p:spPr>
        <p:txBody>
          <a:bodyPr wrap="none" rtlCol="0">
            <a:spAutoFit/>
          </a:bodyPr>
          <a:lstStyle/>
          <a:p>
            <a:r>
              <a:rPr lang="ru-RU" sz="1100" dirty="0"/>
              <a:t>публикаций</a:t>
            </a:r>
            <a:endParaRPr lang="ru-RU" sz="1200" dirty="0"/>
          </a:p>
        </p:txBody>
      </p:sp>
      <p:sp>
        <p:nvSpPr>
          <p:cNvPr id="17" name="Google Shape;108;p2">
            <a:extLst>
              <a:ext uri="{FF2B5EF4-FFF2-40B4-BE49-F238E27FC236}">
                <a16:creationId xmlns:a16="http://schemas.microsoft.com/office/drawing/2014/main" xmlns="" id="{7FEB6E59-CC5E-CA6A-B3DA-868AEA8A6B7B}"/>
              </a:ext>
            </a:extLst>
          </p:cNvPr>
          <p:cNvSpPr txBox="1"/>
          <p:nvPr/>
        </p:nvSpPr>
        <p:spPr>
          <a:xfrm>
            <a:off x="1504301" y="3862951"/>
            <a:ext cx="2817324" cy="400069"/>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spAutoFit/>
          </a:bodyPr>
          <a:lstStyle/>
          <a:p>
            <a:r>
              <a:rPr lang="ru-RU" sz="1000" dirty="0">
                <a:latin typeface="Tahoma" panose="020B0604030504040204" pitchFamily="34" charset="0"/>
                <a:ea typeface="Tahoma" panose="020B0604030504040204" pitchFamily="34" charset="0"/>
                <a:cs typeface="Tahoma" panose="020B0604030504040204" pitchFamily="34" charset="0"/>
              </a:rPr>
              <a:t>в том числе  издание 2 монографий и 3 учебных пособий за последние 3 года</a:t>
            </a:r>
          </a:p>
        </p:txBody>
      </p:sp>
      <p:cxnSp>
        <p:nvCxnSpPr>
          <p:cNvPr id="18" name="Прямая соединительная линия 17">
            <a:extLst>
              <a:ext uri="{FF2B5EF4-FFF2-40B4-BE49-F238E27FC236}">
                <a16:creationId xmlns:a16="http://schemas.microsoft.com/office/drawing/2014/main" xmlns="" id="{79511C6E-85F1-26BC-7E69-A4FB4143D5F7}"/>
              </a:ext>
            </a:extLst>
          </p:cNvPr>
          <p:cNvCxnSpPr>
            <a:cxnSpLocks/>
          </p:cNvCxnSpPr>
          <p:nvPr/>
        </p:nvCxnSpPr>
        <p:spPr>
          <a:xfrm>
            <a:off x="1422574" y="3852358"/>
            <a:ext cx="0" cy="428499"/>
          </a:xfrm>
          <a:prstGeom prst="line">
            <a:avLst/>
          </a:prstGeom>
          <a:ln w="19050">
            <a:solidFill>
              <a:srgbClr val="B79E6E"/>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xmlns="" id="{2B0F0288-4456-2532-1CDB-035D99E5E3B1}"/>
              </a:ext>
            </a:extLst>
          </p:cNvPr>
          <p:cNvSpPr txBox="1"/>
          <p:nvPr/>
        </p:nvSpPr>
        <p:spPr>
          <a:xfrm>
            <a:off x="4814378" y="3765019"/>
            <a:ext cx="4072103" cy="470364"/>
          </a:xfrm>
          <a:prstGeom prst="roundRect">
            <a:avLst>
              <a:gd name="adj" fmla="val 50000"/>
            </a:avLst>
          </a:prstGeom>
          <a:solidFill>
            <a:srgbClr val="B69E6E"/>
          </a:solidFill>
          <a:ln w="3175">
            <a:noFill/>
          </a:ln>
          <a:effectLst/>
        </p:spPr>
        <p:txBody>
          <a:bodyPr wrap="square" lIns="80179" tIns="40089" rIns="0" bIns="40089" anchor="ctr" anchorCtr="0">
            <a:noAutofit/>
          </a:bodyPr>
          <a:lstStyle/>
          <a:p>
            <a:pPr algn="ctr" fontAlgn="b"/>
            <a:r>
              <a:rPr lang="ru-RU" sz="1100" b="1" dirty="0">
                <a:solidFill>
                  <a:schemeClr val="bg1"/>
                </a:solidFill>
                <a:latin typeface="Tahoma" panose="020B0604030504040204" pitchFamily="34" charset="0"/>
                <a:ea typeface="Tahoma" panose="020B0604030504040204" pitchFamily="34" charset="0"/>
                <a:cs typeface="Tahoma" panose="020B0604030504040204" pitchFamily="34" charset="0"/>
              </a:rPr>
              <a:t>Партнеры научной школы</a:t>
            </a:r>
          </a:p>
        </p:txBody>
      </p:sp>
      <p:sp>
        <p:nvSpPr>
          <p:cNvPr id="31" name="TextBox 30">
            <a:extLst>
              <a:ext uri="{FF2B5EF4-FFF2-40B4-BE49-F238E27FC236}">
                <a16:creationId xmlns:a16="http://schemas.microsoft.com/office/drawing/2014/main" xmlns="" id="{A12DC638-7EC3-F34B-4A11-1AF2F6E346ED}"/>
              </a:ext>
            </a:extLst>
          </p:cNvPr>
          <p:cNvSpPr txBox="1"/>
          <p:nvPr/>
        </p:nvSpPr>
        <p:spPr>
          <a:xfrm>
            <a:off x="354585" y="3896285"/>
            <a:ext cx="281089" cy="246221"/>
          </a:xfrm>
          <a:prstGeom prst="rect">
            <a:avLst/>
          </a:prstGeom>
          <a:noFill/>
        </p:spPr>
        <p:txBody>
          <a:bodyPr wrap="square">
            <a:spAutoFit/>
          </a:bodyPr>
          <a:lstStyle/>
          <a:p>
            <a:r>
              <a:rPr lang="en-US" sz="1000" dirty="0">
                <a:solidFill>
                  <a:srgbClr val="C00000"/>
                </a:solidFill>
                <a:latin typeface="Tahoma" panose="020B0604030504040204" pitchFamily="34" charset="0"/>
                <a:ea typeface="Tahoma" panose="020B0604030504040204" pitchFamily="34" charset="0"/>
                <a:cs typeface="Tahoma" panose="020B0604030504040204" pitchFamily="34" charset="0"/>
              </a:rPr>
              <a:t>&gt;</a:t>
            </a:r>
            <a:endParaRPr lang="ru-RU" sz="1000" dirty="0"/>
          </a:p>
        </p:txBody>
      </p:sp>
      <p:sp>
        <p:nvSpPr>
          <p:cNvPr id="7" name="TextBox 6">
            <a:extLst>
              <a:ext uri="{FF2B5EF4-FFF2-40B4-BE49-F238E27FC236}">
                <a16:creationId xmlns:a16="http://schemas.microsoft.com/office/drawing/2014/main" xmlns="" id="{3720861F-61A0-F4C9-30D8-C5BA4F688645}"/>
              </a:ext>
            </a:extLst>
          </p:cNvPr>
          <p:cNvSpPr txBox="1"/>
          <p:nvPr/>
        </p:nvSpPr>
        <p:spPr>
          <a:xfrm>
            <a:off x="399626" y="5853931"/>
            <a:ext cx="4148502" cy="215444"/>
          </a:xfrm>
          <a:prstGeom prst="rect">
            <a:avLst/>
          </a:prstGeom>
          <a:noFill/>
        </p:spPr>
        <p:txBody>
          <a:bodyPr wrap="square">
            <a:spAutoFit/>
          </a:bodyPr>
          <a:lstStyle/>
          <a:p>
            <a:pPr algn="ctr"/>
            <a:r>
              <a:rPr lang="en-US" sz="8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rPr>
              <a:t>/</a:t>
            </a:r>
            <a:endParaRPr lang="ru-RU" sz="8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endParaRPr>
          </a:p>
        </p:txBody>
      </p:sp>
      <p:grpSp>
        <p:nvGrpSpPr>
          <p:cNvPr id="10" name="Группа 9">
            <a:extLst>
              <a:ext uri="{FF2B5EF4-FFF2-40B4-BE49-F238E27FC236}">
                <a16:creationId xmlns:a16="http://schemas.microsoft.com/office/drawing/2014/main" xmlns="" id="{BD4D6B3D-13D3-57D2-A26C-FB5EDDA9AC6C}"/>
              </a:ext>
            </a:extLst>
          </p:cNvPr>
          <p:cNvGrpSpPr/>
          <p:nvPr/>
        </p:nvGrpSpPr>
        <p:grpSpPr>
          <a:xfrm>
            <a:off x="297035" y="4461454"/>
            <a:ext cx="4303454" cy="1025768"/>
            <a:chOff x="-1904359" y="-1281537"/>
            <a:chExt cx="4303454" cy="1025768"/>
          </a:xfrm>
        </p:grpSpPr>
        <p:sp>
          <p:nvSpPr>
            <p:cNvPr id="11" name="TextBox 10">
              <a:extLst>
                <a:ext uri="{FF2B5EF4-FFF2-40B4-BE49-F238E27FC236}">
                  <a16:creationId xmlns:a16="http://schemas.microsoft.com/office/drawing/2014/main" xmlns="" id="{1DA7332F-CFA1-2D04-C5FE-814B36FA1F1E}"/>
                </a:ext>
              </a:extLst>
            </p:cNvPr>
            <p:cNvSpPr txBox="1"/>
            <p:nvPr/>
          </p:nvSpPr>
          <p:spPr>
            <a:xfrm>
              <a:off x="-1904359" y="-1186685"/>
              <a:ext cx="4303454" cy="930916"/>
            </a:xfrm>
            <a:prstGeom prst="roundRect">
              <a:avLst>
                <a:gd name="adj" fmla="val 7425"/>
              </a:avLst>
            </a:prstGeom>
            <a:solidFill>
              <a:srgbClr val="EBE8E3"/>
            </a:solidFill>
            <a:ln w="3175">
              <a:solidFill>
                <a:srgbClr val="A88C54"/>
              </a:solidFill>
            </a:ln>
            <a:effectLst/>
          </p:spPr>
          <p:txBody>
            <a:bodyPr wrap="square" lIns="80179" tIns="40089" rIns="0" bIns="40089" anchor="ctr" anchorCtr="0">
              <a:noAutofit/>
            </a:bodyPr>
            <a:lstStyle/>
            <a:p>
              <a:pPr algn="ctr" fontAlgn="b"/>
              <a:endParaRPr lang="ru-RU" sz="1782"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2" name="TextBox 11">
              <a:extLst>
                <a:ext uri="{FF2B5EF4-FFF2-40B4-BE49-F238E27FC236}">
                  <a16:creationId xmlns:a16="http://schemas.microsoft.com/office/drawing/2014/main" xmlns="" id="{40773977-D584-7115-E1AA-FB2A305C7DD9}"/>
                </a:ext>
              </a:extLst>
            </p:cNvPr>
            <p:cNvSpPr txBox="1"/>
            <p:nvPr/>
          </p:nvSpPr>
          <p:spPr>
            <a:xfrm>
              <a:off x="-1904359" y="-1281537"/>
              <a:ext cx="4303454" cy="317104"/>
            </a:xfrm>
            <a:prstGeom prst="roundRect">
              <a:avLst>
                <a:gd name="adj" fmla="val 50000"/>
              </a:avLst>
            </a:prstGeom>
            <a:solidFill>
              <a:srgbClr val="B69E6E"/>
            </a:solidFill>
            <a:ln w="3175">
              <a:noFill/>
            </a:ln>
            <a:effectLst/>
          </p:spPr>
          <p:txBody>
            <a:bodyPr wrap="square" lIns="80179" tIns="40089" rIns="0" bIns="40089" anchor="ctr" anchorCtr="0">
              <a:noAutofit/>
            </a:bodyPr>
            <a:lstStyle/>
            <a:p>
              <a:pPr algn="ctr" fontAlgn="b"/>
              <a:r>
                <a:rPr lang="ru-RU" sz="1100" b="1" dirty="0">
                  <a:solidFill>
                    <a:schemeClr val="bg1"/>
                  </a:solidFill>
                  <a:latin typeface="Tahoma" panose="020B0604030504040204" pitchFamily="34" charset="0"/>
                  <a:ea typeface="Tahoma" panose="020B0604030504040204" pitchFamily="34" charset="0"/>
                  <a:cs typeface="Tahoma" panose="020B0604030504040204" pitchFamily="34" charset="0"/>
                </a:rPr>
                <a:t>Численность участников научной школы</a:t>
              </a:r>
            </a:p>
          </p:txBody>
        </p:sp>
        <p:sp>
          <p:nvSpPr>
            <p:cNvPr id="19" name="TextBox 18">
              <a:extLst>
                <a:ext uri="{FF2B5EF4-FFF2-40B4-BE49-F238E27FC236}">
                  <a16:creationId xmlns:a16="http://schemas.microsoft.com/office/drawing/2014/main" xmlns="" id="{CA232EC6-FBEB-7F79-C516-03788BDE36F2}"/>
                </a:ext>
              </a:extLst>
            </p:cNvPr>
            <p:cNvSpPr txBox="1"/>
            <p:nvPr/>
          </p:nvSpPr>
          <p:spPr>
            <a:xfrm>
              <a:off x="-1802699" y="-919413"/>
              <a:ext cx="770646" cy="461665"/>
            </a:xfrm>
            <a:prstGeom prst="rect">
              <a:avLst/>
            </a:prstGeom>
            <a:noFill/>
          </p:spPr>
          <p:txBody>
            <a:bodyPr wrap="square">
              <a:spAutoFit/>
            </a:bodyPr>
            <a:lstStyle/>
            <a:p>
              <a:pPr algn="ctr" fontAlgn="b">
                <a:spcAft>
                  <a:spcPts val="0"/>
                </a:spcAft>
              </a:pPr>
              <a:r>
                <a:rPr lang="ru-RU" sz="2400" dirty="0">
                  <a:solidFill>
                    <a:srgbClr val="C00000"/>
                  </a:solidFill>
                  <a:latin typeface="Tahoma" panose="020B0604030504040204" pitchFamily="34" charset="0"/>
                  <a:ea typeface="Tahoma" panose="020B0604030504040204" pitchFamily="34" charset="0"/>
                  <a:cs typeface="Tahoma" panose="020B0604030504040204" pitchFamily="34" charset="0"/>
                </a:rPr>
                <a:t> 10</a:t>
              </a:r>
            </a:p>
          </p:txBody>
        </p:sp>
        <p:sp>
          <p:nvSpPr>
            <p:cNvPr id="28" name="TextBox 27">
              <a:extLst>
                <a:ext uri="{FF2B5EF4-FFF2-40B4-BE49-F238E27FC236}">
                  <a16:creationId xmlns:a16="http://schemas.microsoft.com/office/drawing/2014/main" xmlns="" id="{89D7D9F1-CA46-3B06-2344-C42B96D35066}"/>
                </a:ext>
              </a:extLst>
            </p:cNvPr>
            <p:cNvSpPr txBox="1"/>
            <p:nvPr/>
          </p:nvSpPr>
          <p:spPr>
            <a:xfrm>
              <a:off x="-1680558" y="-605917"/>
              <a:ext cx="670376" cy="261610"/>
            </a:xfrm>
            <a:prstGeom prst="rect">
              <a:avLst/>
            </a:prstGeom>
            <a:noFill/>
          </p:spPr>
          <p:txBody>
            <a:bodyPr wrap="none" rtlCol="0">
              <a:spAutoFit/>
            </a:bodyPr>
            <a:lstStyle/>
            <a:p>
              <a:r>
                <a:rPr lang="ru-RU" sz="1100" dirty="0"/>
                <a:t>человек</a:t>
              </a:r>
              <a:endParaRPr lang="ru-RU" sz="1200" dirty="0"/>
            </a:p>
          </p:txBody>
        </p:sp>
        <p:sp>
          <p:nvSpPr>
            <p:cNvPr id="30" name="Google Shape;108;p2">
              <a:extLst>
                <a:ext uri="{FF2B5EF4-FFF2-40B4-BE49-F238E27FC236}">
                  <a16:creationId xmlns:a16="http://schemas.microsoft.com/office/drawing/2014/main" xmlns="" id="{2B4A76AF-E38E-27B3-55A4-DAC1471283AC}"/>
                </a:ext>
              </a:extLst>
            </p:cNvPr>
            <p:cNvSpPr txBox="1"/>
            <p:nvPr/>
          </p:nvSpPr>
          <p:spPr>
            <a:xfrm>
              <a:off x="-913700" y="-859761"/>
              <a:ext cx="3250541" cy="507791"/>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spAutoFit/>
            </a:bodyPr>
            <a:lstStyle/>
            <a:p>
              <a:pPr marL="0" marR="0" lvl="0" indent="0" rtl="0">
                <a:spcBef>
                  <a:spcPts val="0"/>
                </a:spcBef>
                <a:spcAft>
                  <a:spcPts val="0"/>
                </a:spcAft>
                <a:buNone/>
              </a:pPr>
              <a:r>
                <a:rPr lang="ru-RU" sz="900" dirty="0">
                  <a:solidFill>
                    <a:schemeClr val="dk1"/>
                  </a:solidFill>
                  <a:latin typeface="Tahoma" panose="020B0604030504040204" pitchFamily="34" charset="0"/>
                  <a:ea typeface="Tahoma" panose="020B0604030504040204" pitchFamily="34" charset="0"/>
                  <a:cs typeface="Tahoma" panose="020B0604030504040204" pitchFamily="34" charset="0"/>
                  <a:sym typeface="Calibri"/>
                </a:rPr>
                <a:t>в том числе 1 доктор педагогических наук, 3 кандидата педагогических наук,  1 старший преподаватель, 1 аспирант, 4  магистранта. </a:t>
              </a:r>
            </a:p>
          </p:txBody>
        </p:sp>
        <p:cxnSp>
          <p:nvCxnSpPr>
            <p:cNvPr id="34" name="Прямая соединительная линия 33">
              <a:extLst>
                <a:ext uri="{FF2B5EF4-FFF2-40B4-BE49-F238E27FC236}">
                  <a16:creationId xmlns:a16="http://schemas.microsoft.com/office/drawing/2014/main" xmlns="" id="{610E3B8E-E918-8A18-6B92-C3929D7B4590}"/>
                </a:ext>
              </a:extLst>
            </p:cNvPr>
            <p:cNvCxnSpPr>
              <a:cxnSpLocks/>
            </p:cNvCxnSpPr>
            <p:nvPr/>
          </p:nvCxnSpPr>
          <p:spPr>
            <a:xfrm>
              <a:off x="-957443" y="-859761"/>
              <a:ext cx="0" cy="494902"/>
            </a:xfrm>
            <a:prstGeom prst="line">
              <a:avLst/>
            </a:prstGeom>
            <a:ln w="19050">
              <a:solidFill>
                <a:srgbClr val="B79E6E"/>
              </a:solidFill>
            </a:ln>
          </p:spPr>
          <p:style>
            <a:lnRef idx="1">
              <a:schemeClr val="accent1"/>
            </a:lnRef>
            <a:fillRef idx="0">
              <a:schemeClr val="accent1"/>
            </a:fillRef>
            <a:effectRef idx="0">
              <a:schemeClr val="accent1"/>
            </a:effectRef>
            <a:fontRef idx="minor">
              <a:schemeClr val="tx1"/>
            </a:fontRef>
          </p:style>
        </p:cxnSp>
      </p:grpSp>
      <p:sp>
        <p:nvSpPr>
          <p:cNvPr id="35" name="TextBox 34">
            <a:extLst>
              <a:ext uri="{FF2B5EF4-FFF2-40B4-BE49-F238E27FC236}">
                <a16:creationId xmlns:a16="http://schemas.microsoft.com/office/drawing/2014/main" xmlns="" id="{DFAB5CBB-8561-EE78-A23F-9899B3AADC95}"/>
              </a:ext>
            </a:extLst>
          </p:cNvPr>
          <p:cNvSpPr txBox="1"/>
          <p:nvPr/>
        </p:nvSpPr>
        <p:spPr>
          <a:xfrm>
            <a:off x="307877" y="199606"/>
            <a:ext cx="5005224" cy="492443"/>
          </a:xfrm>
          <a:prstGeom prst="rect">
            <a:avLst/>
          </a:prstGeom>
          <a:noFill/>
        </p:spPr>
        <p:txBody>
          <a:bodyPr wrap="square">
            <a:spAutoFit/>
          </a:bodyPr>
          <a:lstStyle/>
          <a:p>
            <a:r>
              <a:rPr lang="ru-RU" sz="13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РЕБЕНОК И ОБЩЕСТВО: </a:t>
            </a:r>
            <a:r>
              <a:rPr lang="ru-RU" sz="13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СОЦИОКУЛЬТУРНОЕ </a:t>
            </a:r>
            <a:r>
              <a:rPr lang="ru-RU" sz="13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РАЗВИТИЕ ДЕТЕЙ</a:t>
            </a:r>
            <a:endParaRPr lang="ru-RU" sz="13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5825724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62" name="TextBox 61">
            <a:extLst>
              <a:ext uri="{FF2B5EF4-FFF2-40B4-BE49-F238E27FC236}">
                <a16:creationId xmlns:a16="http://schemas.microsoft.com/office/drawing/2014/main" xmlns="" id="{0FF63E53-6F8D-58CA-5D16-7E85A8127364}"/>
              </a:ext>
            </a:extLst>
          </p:cNvPr>
          <p:cNvSpPr txBox="1"/>
          <p:nvPr/>
        </p:nvSpPr>
        <p:spPr>
          <a:xfrm>
            <a:off x="4572000" y="3892067"/>
            <a:ext cx="4414578" cy="2417253"/>
          </a:xfrm>
          <a:prstGeom prst="roundRect">
            <a:avLst>
              <a:gd name="adj" fmla="val 7425"/>
            </a:avLst>
          </a:prstGeom>
          <a:solidFill>
            <a:srgbClr val="EBE8E3"/>
          </a:solidFill>
          <a:ln w="3175">
            <a:solidFill>
              <a:srgbClr val="A88C54"/>
            </a:solidFill>
          </a:ln>
          <a:effectLst/>
        </p:spPr>
        <p:txBody>
          <a:bodyPr wrap="square" lIns="80179" tIns="40089" rIns="0" bIns="40089" anchor="ctr" anchorCtr="0">
            <a:noAutofit/>
          </a:bodyPr>
          <a:lstStyle/>
          <a:p>
            <a:endParaRPr lang="ru-RU" sz="900" dirty="0"/>
          </a:p>
        </p:txBody>
      </p:sp>
      <p:pic>
        <p:nvPicPr>
          <p:cNvPr id="37" name="Рисунок 36">
            <a:extLst>
              <a:ext uri="{FF2B5EF4-FFF2-40B4-BE49-F238E27FC236}">
                <a16:creationId xmlns:a16="http://schemas.microsoft.com/office/drawing/2014/main" xmlns="" id="{EC436239-5CB8-C281-FC14-21A242D31D4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54" t="-708" r="62303" b="72076"/>
          <a:stretch/>
        </p:blipFill>
        <p:spPr>
          <a:xfrm flipV="1">
            <a:off x="0" y="6034912"/>
            <a:ext cx="2074848" cy="878567"/>
          </a:xfrm>
          <a:prstGeom prst="rect">
            <a:avLst/>
          </a:prstGeom>
        </p:spPr>
      </p:pic>
      <p:sp>
        <p:nvSpPr>
          <p:cNvPr id="21" name="TextBox 20">
            <a:extLst>
              <a:ext uri="{FF2B5EF4-FFF2-40B4-BE49-F238E27FC236}">
                <a16:creationId xmlns:a16="http://schemas.microsoft.com/office/drawing/2014/main" xmlns="" id="{0FF63E53-6F8D-58CA-5D16-7E85A8127364}"/>
              </a:ext>
            </a:extLst>
          </p:cNvPr>
          <p:cNvSpPr txBox="1"/>
          <p:nvPr/>
        </p:nvSpPr>
        <p:spPr>
          <a:xfrm>
            <a:off x="106283" y="869773"/>
            <a:ext cx="4249693" cy="2775251"/>
          </a:xfrm>
          <a:prstGeom prst="roundRect">
            <a:avLst>
              <a:gd name="adj" fmla="val 7425"/>
            </a:avLst>
          </a:prstGeom>
          <a:solidFill>
            <a:srgbClr val="EBE8E3"/>
          </a:solidFill>
          <a:ln w="3175">
            <a:solidFill>
              <a:srgbClr val="A88C54"/>
            </a:solidFill>
          </a:ln>
          <a:effectLst/>
        </p:spPr>
        <p:txBody>
          <a:bodyPr wrap="square" lIns="80179" tIns="40089" rIns="0" bIns="40089" anchor="ctr" anchorCtr="0">
            <a:noAutofit/>
          </a:bodyPr>
          <a:lstStyle/>
          <a:p>
            <a:endParaRPr lang="ru-RU" sz="900" dirty="0"/>
          </a:p>
        </p:txBody>
      </p:sp>
      <p:sp>
        <p:nvSpPr>
          <p:cNvPr id="105" name="Google Shape;105;p2"/>
          <p:cNvSpPr txBox="1"/>
          <p:nvPr/>
        </p:nvSpPr>
        <p:spPr>
          <a:xfrm>
            <a:off x="306502" y="3119671"/>
            <a:ext cx="4320480" cy="238486"/>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spAutoFit/>
          </a:bodyPr>
          <a:lstStyle/>
          <a:p>
            <a:r>
              <a:rPr lang="ru-RU" sz="950" dirty="0">
                <a:ea typeface="Tahoma" pitchFamily="34" charset="0"/>
                <a:cs typeface="Tahoma" pitchFamily="34" charset="0"/>
              </a:rPr>
              <a:t>. </a:t>
            </a:r>
          </a:p>
        </p:txBody>
      </p:sp>
      <p:sp>
        <p:nvSpPr>
          <p:cNvPr id="109" name="Google Shape;109;p2"/>
          <p:cNvSpPr txBox="1"/>
          <p:nvPr/>
        </p:nvSpPr>
        <p:spPr>
          <a:xfrm>
            <a:off x="1278984" y="537901"/>
            <a:ext cx="3076992" cy="3093114"/>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spAutoFit/>
          </a:bodyPr>
          <a:lstStyle/>
          <a:p>
            <a:pPr marL="171450" indent="-171450">
              <a:buFont typeface="Arial" panose="020B0604020202020204" pitchFamily="34" charset="0"/>
              <a:buChar char="•"/>
            </a:pPr>
            <a:endParaRPr lang="ru-RU" sz="10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endParaRPr lang="ru-RU" sz="10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endParaRPr lang="ru-RU" sz="10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endParaRPr lang="ru-RU" sz="1000" dirty="0">
              <a:latin typeface="Tahoma" panose="020B0604030504040204" pitchFamily="34" charset="0"/>
              <a:ea typeface="Tahoma" panose="020B0604030504040204" pitchFamily="34" charset="0"/>
              <a:cs typeface="Tahoma" panose="020B0604030504040204" pitchFamily="34" charset="0"/>
            </a:endParaRPr>
          </a:p>
          <a:p>
            <a:pPr marR="9525" indent="450215" algn="just"/>
            <a:r>
              <a:rPr lang="ru-RU" sz="900" b="1" dirty="0">
                <a:effectLst/>
                <a:latin typeface="Tahoma" panose="020B0604030504040204" pitchFamily="34" charset="0"/>
                <a:ea typeface="Tahoma" panose="020B0604030504040204" pitchFamily="34" charset="0"/>
                <a:cs typeface="Tahoma" panose="020B0604030504040204" pitchFamily="34" charset="0"/>
              </a:rPr>
              <a:t>Андрианова Елена Ивановна, </a:t>
            </a:r>
            <a:r>
              <a:rPr lang="ru-RU" sz="900" dirty="0">
                <a:effectLst/>
                <a:latin typeface="Tahoma" panose="020B0604030504040204" pitchFamily="34" charset="0"/>
                <a:ea typeface="Tahoma" panose="020B0604030504040204" pitchFamily="34" charset="0"/>
                <a:cs typeface="Tahoma" panose="020B0604030504040204" pitchFamily="34" charset="0"/>
              </a:rPr>
              <a:t>кандидат педагогических наук,  доцент кафедры дошкольного и начального общего образования</a:t>
            </a:r>
          </a:p>
          <a:p>
            <a:pPr marR="9525" indent="450215" algn="just"/>
            <a:r>
              <a:rPr lang="ru-RU" sz="900" dirty="0">
                <a:effectLst/>
                <a:latin typeface="Tahoma" panose="020B0604030504040204" pitchFamily="34" charset="0"/>
                <a:ea typeface="Tahoma" panose="020B0604030504040204" pitchFamily="34" charset="0"/>
                <a:cs typeface="Tahoma" panose="020B0604030504040204" pitchFamily="34" charset="0"/>
              </a:rPr>
              <a:t> Научный руководитель ДОО Ульяновской области – областных инновационных площадок по проблеме нравственно-патриотического  воспитания дошкольников, член президиума Федерального  экспертного  совета Всероссийской общественной организаций содействия развитию профессиональной сферы дошкольного образования «Воспитатели России», эксперт секции «Высшее образование»,  победитель конкурса преподавателей вузов «Золотые имена высшей школы» в номинации «За развитие практико-ориентированного высшего образования» (2019  г.), автор 3 учебных пособий.</a:t>
            </a:r>
            <a:endParaRPr lang="ru-RU" sz="9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endParaRPr lang="ru-RU" sz="10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endParaRPr lang="ru-RU" sz="1000" dirty="0">
              <a:latin typeface="Tahoma" panose="020B0604030504040204" pitchFamily="34" charset="0"/>
              <a:ea typeface="Tahoma" panose="020B0604030504040204" pitchFamily="34" charset="0"/>
              <a:cs typeface="Tahoma" panose="020B0604030504040204" pitchFamily="34" charset="0"/>
            </a:endParaRPr>
          </a:p>
        </p:txBody>
      </p:sp>
      <p:sp>
        <p:nvSpPr>
          <p:cNvPr id="110" name="Google Shape;110;p2"/>
          <p:cNvSpPr txBox="1">
            <a:spLocks noGrp="1"/>
          </p:cNvSpPr>
          <p:nvPr>
            <p:ph type="sldNum" sz="quarter" idx="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ru-RU">
                <a:latin typeface="Tahoma" panose="020B0604030504040204" pitchFamily="34" charset="0"/>
                <a:ea typeface="Tahoma" panose="020B0604030504040204" pitchFamily="34" charset="0"/>
                <a:cs typeface="Tahoma" panose="020B0604030504040204" pitchFamily="34" charset="0"/>
              </a:rPr>
              <a:pPr marL="0" lvl="0" indent="0" algn="r" rtl="0">
                <a:spcBef>
                  <a:spcPts val="0"/>
                </a:spcBef>
                <a:spcAft>
                  <a:spcPts val="0"/>
                </a:spcAft>
                <a:buNone/>
              </a:pPr>
              <a:t>3</a:t>
            </a:fld>
            <a:endParaRPr dirty="0">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xmlns="" id="{48D7B02B-4DA5-D0BB-C57E-134F175D31EA}"/>
              </a:ext>
            </a:extLst>
          </p:cNvPr>
          <p:cNvSpPr txBox="1"/>
          <p:nvPr/>
        </p:nvSpPr>
        <p:spPr>
          <a:xfrm>
            <a:off x="106283" y="839620"/>
            <a:ext cx="4249693" cy="284543"/>
          </a:xfrm>
          <a:prstGeom prst="roundRect">
            <a:avLst>
              <a:gd name="adj" fmla="val 50000"/>
            </a:avLst>
          </a:prstGeom>
          <a:solidFill>
            <a:srgbClr val="B69E6E"/>
          </a:solidFill>
          <a:ln w="3175">
            <a:noFill/>
          </a:ln>
          <a:effectLst/>
        </p:spPr>
        <p:txBody>
          <a:bodyPr wrap="square" lIns="80179" tIns="40089" rIns="0" bIns="40089" anchor="ctr" anchorCtr="0">
            <a:noAutofit/>
          </a:bodyPr>
          <a:lstStyle/>
          <a:p>
            <a:pPr algn="ctr" fontAlgn="b"/>
            <a:r>
              <a:rPr lang="ru-RU" sz="1100" b="1" dirty="0">
                <a:solidFill>
                  <a:schemeClr val="bg1"/>
                </a:solidFill>
                <a:latin typeface="Tahoma" panose="020B0604030504040204" pitchFamily="34" charset="0"/>
                <a:ea typeface="Tahoma" panose="020B0604030504040204" pitchFamily="34" charset="0"/>
                <a:cs typeface="Tahoma" panose="020B0604030504040204" pitchFamily="34" charset="0"/>
              </a:rPr>
              <a:t>Участники научной школы</a:t>
            </a:r>
          </a:p>
        </p:txBody>
      </p:sp>
      <p:pic>
        <p:nvPicPr>
          <p:cNvPr id="22" name="Рисунок 21">
            <a:extLst>
              <a:ext uri="{FF2B5EF4-FFF2-40B4-BE49-F238E27FC236}">
                <a16:creationId xmlns:a16="http://schemas.microsoft.com/office/drawing/2014/main" xmlns="" id="{05E97974-8DB1-DE01-6A64-3165FA9F12B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57755" t="75007" b="-111"/>
          <a:stretch/>
        </p:blipFill>
        <p:spPr>
          <a:xfrm flipV="1">
            <a:off x="6527266" y="8729"/>
            <a:ext cx="2616734" cy="861044"/>
          </a:xfrm>
          <a:prstGeom prst="rect">
            <a:avLst/>
          </a:prstGeom>
        </p:spPr>
      </p:pic>
      <p:pic>
        <p:nvPicPr>
          <p:cNvPr id="23" name="Рисунок 22">
            <a:extLst>
              <a:ext uri="{FF2B5EF4-FFF2-40B4-BE49-F238E27FC236}">
                <a16:creationId xmlns:a16="http://schemas.microsoft.com/office/drawing/2014/main" xmlns="" id="{833CBF53-7CED-267F-95D9-422CC858C4B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08923" y="259714"/>
            <a:ext cx="1148470" cy="432569"/>
          </a:xfrm>
          <a:prstGeom prst="rect">
            <a:avLst/>
          </a:prstGeom>
        </p:spPr>
      </p:pic>
      <p:sp>
        <p:nvSpPr>
          <p:cNvPr id="24" name="Овал 23">
            <a:extLst>
              <a:ext uri="{FF2B5EF4-FFF2-40B4-BE49-F238E27FC236}">
                <a16:creationId xmlns:a16="http://schemas.microsoft.com/office/drawing/2014/main" xmlns="" id="{9C1CE1CD-C328-DA7A-A11C-75B8CC4FBE46}"/>
              </a:ext>
            </a:extLst>
          </p:cNvPr>
          <p:cNvSpPr/>
          <p:nvPr/>
        </p:nvSpPr>
        <p:spPr>
          <a:xfrm>
            <a:off x="7469193" y="46718"/>
            <a:ext cx="788781" cy="7887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5" name="Рисунок 24">
            <a:extLst>
              <a:ext uri="{FF2B5EF4-FFF2-40B4-BE49-F238E27FC236}">
                <a16:creationId xmlns:a16="http://schemas.microsoft.com/office/drawing/2014/main" xmlns="" id="{9E2F80A4-57E2-58A7-F26E-F4E7B248AB49}"/>
              </a:ext>
            </a:extLst>
          </p:cNvPr>
          <p:cNvPicPr>
            <a:picLocks noChangeAspect="1"/>
          </p:cNvPicPr>
          <p:nvPr/>
        </p:nvPicPr>
        <p:blipFill>
          <a:blip r:embed="rId6" cstate="print"/>
          <a:stretch>
            <a:fillRect/>
          </a:stretch>
        </p:blipFill>
        <p:spPr>
          <a:xfrm>
            <a:off x="7584566" y="174838"/>
            <a:ext cx="558037" cy="503594"/>
          </a:xfrm>
          <a:prstGeom prst="rect">
            <a:avLst/>
          </a:prstGeom>
        </p:spPr>
      </p:pic>
      <p:sp>
        <p:nvSpPr>
          <p:cNvPr id="42" name="TextBox 41">
            <a:extLst>
              <a:ext uri="{FF2B5EF4-FFF2-40B4-BE49-F238E27FC236}">
                <a16:creationId xmlns:a16="http://schemas.microsoft.com/office/drawing/2014/main" xmlns="" id="{0FF63E53-6F8D-58CA-5D16-7E85A8127364}"/>
              </a:ext>
            </a:extLst>
          </p:cNvPr>
          <p:cNvSpPr txBox="1"/>
          <p:nvPr/>
        </p:nvSpPr>
        <p:spPr>
          <a:xfrm>
            <a:off x="151679" y="3762582"/>
            <a:ext cx="4204297" cy="2593767"/>
          </a:xfrm>
          <a:prstGeom prst="roundRect">
            <a:avLst>
              <a:gd name="adj" fmla="val 7425"/>
            </a:avLst>
          </a:prstGeom>
          <a:solidFill>
            <a:srgbClr val="EBE8E3"/>
          </a:solidFill>
          <a:ln w="3175">
            <a:solidFill>
              <a:srgbClr val="A88C54"/>
            </a:solidFill>
          </a:ln>
          <a:effectLst/>
        </p:spPr>
        <p:txBody>
          <a:bodyPr wrap="square" lIns="80179" tIns="40089" rIns="0" bIns="40089" anchor="ctr" anchorCtr="0">
            <a:noAutofit/>
          </a:bodyPr>
          <a:lstStyle/>
          <a:p>
            <a:endParaRPr lang="ru-RU" sz="900" dirty="0"/>
          </a:p>
        </p:txBody>
      </p:sp>
      <p:graphicFrame>
        <p:nvGraphicFramePr>
          <p:cNvPr id="51" name="Таблица 50"/>
          <p:cNvGraphicFramePr>
            <a:graphicFrameLocks noGrp="1"/>
          </p:cNvGraphicFramePr>
          <p:nvPr>
            <p:extLst>
              <p:ext uri="{D42A27DB-BD31-4B8C-83A1-F6EECF244321}">
                <p14:modId xmlns:p14="http://schemas.microsoft.com/office/powerpoint/2010/main" val="1715281550"/>
              </p:ext>
            </p:extLst>
          </p:nvPr>
        </p:nvGraphicFramePr>
        <p:xfrm>
          <a:off x="1324008" y="3699624"/>
          <a:ext cx="2815946" cy="2451643"/>
        </p:xfrm>
        <a:graphic>
          <a:graphicData uri="http://schemas.openxmlformats.org/drawingml/2006/table">
            <a:tbl>
              <a:tblPr/>
              <a:tblGrid>
                <a:gridCol w="2815946">
                  <a:extLst>
                    <a:ext uri="{9D8B030D-6E8A-4147-A177-3AD203B41FA5}">
                      <a16:colId xmlns:a16="http://schemas.microsoft.com/office/drawing/2014/main" xmlns="" val="20000"/>
                    </a:ext>
                  </a:extLst>
                </a:gridCol>
              </a:tblGrid>
              <a:tr h="245164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9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Субботина Екатерина Сергеевна, </a:t>
                      </a:r>
                      <a:r>
                        <a:rPr lang="ru-RU" sz="9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старший преподаватель кафедры дошкольного и начального общего образования. Автор статей и разработок по экологическому воспитанию дошкольников, истории и современности детства. Победитель конкурса преподавателей вузов «Золотые имена высшей школы». Соисполнитель </a:t>
                      </a:r>
                      <a:r>
                        <a:rPr lang="ru-RU" sz="900" kern="1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внутривузовских</a:t>
                      </a:r>
                      <a:r>
                        <a:rPr lang="ru-RU" sz="9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грантов «Социокультурное развитие дошкольников в условиях информатизации» (2021), исполнителем гранта «Эколого-педагогическая ответственность учителя как условие повышения уровня экологической культуры российского общества» (2019), автор 3 учебных пособий.</a:t>
                      </a:r>
                    </a:p>
                    <a:p>
                      <a:endParaRPr lang="ru-RU" sz="900" dirty="0">
                        <a:effectLst/>
                      </a:endParaRPr>
                    </a:p>
                  </a:txBody>
                  <a:tcPr anchor="ctr">
                    <a:lnL>
                      <a:noFill/>
                    </a:lnL>
                    <a:lnR>
                      <a:noFill/>
                    </a:lnR>
                    <a:lnT>
                      <a:noFill/>
                    </a:lnT>
                    <a:lnB>
                      <a:noFill/>
                    </a:lnB>
                  </a:tcPr>
                </a:tc>
                <a:extLst>
                  <a:ext uri="{0D108BD9-81ED-4DB2-BD59-A6C34878D82A}">
                    <a16:rowId xmlns:a16="http://schemas.microsoft.com/office/drawing/2014/main" xmlns="" val="10000"/>
                  </a:ext>
                </a:extLst>
              </a:tr>
            </a:tbl>
          </a:graphicData>
        </a:graphic>
      </p:graphicFrame>
      <p:sp>
        <p:nvSpPr>
          <p:cNvPr id="57" name="TextBox 56">
            <a:extLst>
              <a:ext uri="{FF2B5EF4-FFF2-40B4-BE49-F238E27FC236}">
                <a16:creationId xmlns:a16="http://schemas.microsoft.com/office/drawing/2014/main" xmlns="" id="{0FF63E53-6F8D-58CA-5D16-7E85A8127364}"/>
              </a:ext>
            </a:extLst>
          </p:cNvPr>
          <p:cNvSpPr txBox="1"/>
          <p:nvPr/>
        </p:nvSpPr>
        <p:spPr>
          <a:xfrm>
            <a:off x="4503711" y="854596"/>
            <a:ext cx="4488611" cy="2827034"/>
          </a:xfrm>
          <a:prstGeom prst="roundRect">
            <a:avLst>
              <a:gd name="adj" fmla="val 7425"/>
            </a:avLst>
          </a:prstGeom>
          <a:solidFill>
            <a:srgbClr val="EBE8E3"/>
          </a:solidFill>
          <a:ln w="3175">
            <a:solidFill>
              <a:srgbClr val="A88C54"/>
            </a:solidFill>
          </a:ln>
          <a:effectLst/>
        </p:spPr>
        <p:txBody>
          <a:bodyPr wrap="square" lIns="80179" tIns="40089" rIns="0" bIns="40089" anchor="ctr" anchorCtr="0">
            <a:noAutofit/>
          </a:bodyPr>
          <a:lstStyle/>
          <a:p>
            <a:pPr>
              <a:lnSpc>
                <a:spcPct val="107000"/>
              </a:lnSpc>
              <a:spcAft>
                <a:spcPts val="800"/>
              </a:spcAft>
            </a:pPr>
            <a:r>
              <a:rPr lang="ru-RU" sz="1000" dirty="0">
                <a:effectLst/>
                <a:latin typeface="Times New Roman" panose="02020603050405020304" pitchFamily="18" charset="0"/>
                <a:ea typeface="Calibri" panose="020F0502020204030204" pitchFamily="34" charset="0"/>
                <a:cs typeface="Times New Roman" panose="02020603050405020304" pitchFamily="18" charset="0"/>
              </a:rPr>
              <a:t/>
            </a:r>
            <a:br>
              <a:rPr lang="ru-RU" sz="10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1000" dirty="0">
              <a:latin typeface="Times New Roman" panose="02020603050405020304" pitchFamily="18" charset="0"/>
              <a:cs typeface="Times New Roman" panose="02020603050405020304" pitchFamily="18" charset="0"/>
            </a:endParaRPr>
          </a:p>
        </p:txBody>
      </p:sp>
      <p:sp>
        <p:nvSpPr>
          <p:cNvPr id="54" name="Прямоугольник 53"/>
          <p:cNvSpPr/>
          <p:nvPr/>
        </p:nvSpPr>
        <p:spPr>
          <a:xfrm>
            <a:off x="5747656" y="3884022"/>
            <a:ext cx="3253983" cy="1200329"/>
          </a:xfrm>
          <a:prstGeom prst="rect">
            <a:avLst/>
          </a:prstGeom>
        </p:spPr>
        <p:txBody>
          <a:bodyPr wrap="square">
            <a:spAutoFit/>
          </a:bodyPr>
          <a:lstStyle/>
          <a:p>
            <a:pPr algn="just"/>
            <a:endParaRPr lang="ru-RU" sz="900" b="1" dirty="0">
              <a:latin typeface="Tahoma" panose="020B0604030504040204" pitchFamily="34" charset="0"/>
              <a:ea typeface="Tahoma" panose="020B0604030504040204" pitchFamily="34" charset="0"/>
              <a:cs typeface="Tahoma" panose="020B0604030504040204" pitchFamily="34" charset="0"/>
            </a:endParaRPr>
          </a:p>
          <a:p>
            <a:pPr algn="just"/>
            <a:r>
              <a:rPr lang="ru-RU" sz="900" b="1" dirty="0">
                <a:latin typeface="Tahoma" panose="020B0604030504040204" pitchFamily="34" charset="0"/>
                <a:ea typeface="Tahoma" panose="020B0604030504040204" pitchFamily="34" charset="0"/>
                <a:cs typeface="Tahoma" panose="020B0604030504040204" pitchFamily="34" charset="0"/>
              </a:rPr>
              <a:t>Гришина Анна Анатольевна</a:t>
            </a:r>
            <a:r>
              <a:rPr lang="ru-RU" sz="900" dirty="0">
                <a:latin typeface="Tahoma" panose="020B0604030504040204" pitchFamily="34" charset="0"/>
                <a:ea typeface="Tahoma" panose="020B0604030504040204" pitchFamily="34" charset="0"/>
                <a:cs typeface="Tahoma" panose="020B0604030504040204" pitchFamily="34" charset="0"/>
              </a:rPr>
              <a:t>, кандидат педагогических наук, доцент, Сфера научных интересов: теория и методика дошкольной педагогики,  музейная образовательная среда, социокультурный опыт дошкольников, музыкальное воспитание. Автор научных статей, в том числе журналах ВАК, автор 2 учебно- методических пособий. </a:t>
            </a:r>
          </a:p>
        </p:txBody>
      </p:sp>
      <p:pic>
        <p:nvPicPr>
          <p:cNvPr id="27" name="Рисунок 26">
            <a:extLst>
              <a:ext uri="{FF2B5EF4-FFF2-40B4-BE49-F238E27FC236}">
                <a16:creationId xmlns:a16="http://schemas.microsoft.com/office/drawing/2014/main" xmlns="" id="{18D3FE9B-0566-4196-A319-C12E0A65DB00}"/>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6459" y="1313895"/>
            <a:ext cx="1152525" cy="1790700"/>
          </a:xfrm>
          <a:prstGeom prst="rect">
            <a:avLst/>
          </a:prstGeom>
          <a:noFill/>
          <a:ln>
            <a:noFill/>
          </a:ln>
        </p:spPr>
      </p:pic>
      <p:pic>
        <p:nvPicPr>
          <p:cNvPr id="30" name="Рисунок 29">
            <a:extLst>
              <a:ext uri="{FF2B5EF4-FFF2-40B4-BE49-F238E27FC236}">
                <a16:creationId xmlns:a16="http://schemas.microsoft.com/office/drawing/2014/main" xmlns="" id="{E9064EC7-9BB0-48DC-825B-59D9C391211B}"/>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5936" y="3969311"/>
            <a:ext cx="1179961" cy="1888044"/>
          </a:xfrm>
          <a:prstGeom prst="rect">
            <a:avLst/>
          </a:prstGeom>
          <a:noFill/>
          <a:ln>
            <a:noFill/>
          </a:ln>
        </p:spPr>
      </p:pic>
      <p:sp>
        <p:nvSpPr>
          <p:cNvPr id="34" name="Прямоугольник 33">
            <a:extLst>
              <a:ext uri="{FF2B5EF4-FFF2-40B4-BE49-F238E27FC236}">
                <a16:creationId xmlns:a16="http://schemas.microsoft.com/office/drawing/2014/main" xmlns="" id="{F0387147-67A1-427E-A0C3-437351A5885C}"/>
              </a:ext>
            </a:extLst>
          </p:cNvPr>
          <p:cNvSpPr/>
          <p:nvPr/>
        </p:nvSpPr>
        <p:spPr>
          <a:xfrm>
            <a:off x="5747657" y="1032088"/>
            <a:ext cx="3089842" cy="1769715"/>
          </a:xfrm>
          <a:prstGeom prst="rect">
            <a:avLst/>
          </a:prstGeom>
        </p:spPr>
        <p:txBody>
          <a:bodyPr wrap="square">
            <a:spAutoFit/>
          </a:bodyPr>
          <a:lstStyle/>
          <a:p>
            <a:pPr algn="just">
              <a:spcAft>
                <a:spcPts val="800"/>
              </a:spcAft>
            </a:pPr>
            <a:r>
              <a:rPr lang="ru-RU" sz="900" b="1" dirty="0" err="1">
                <a:effectLst/>
                <a:latin typeface="Tahoma" panose="020B0604030504040204" pitchFamily="34" charset="0"/>
                <a:ea typeface="Tahoma" panose="020B0604030504040204" pitchFamily="34" charset="0"/>
                <a:cs typeface="Tahoma" panose="020B0604030504040204" pitchFamily="34" charset="0"/>
              </a:rPr>
              <a:t>Пурскалова</a:t>
            </a:r>
            <a:r>
              <a:rPr lang="ru-RU" sz="900" b="1" dirty="0">
                <a:effectLst/>
                <a:latin typeface="Tahoma" panose="020B0604030504040204" pitchFamily="34" charset="0"/>
                <a:ea typeface="Tahoma" panose="020B0604030504040204" pitchFamily="34" charset="0"/>
                <a:cs typeface="Tahoma" panose="020B0604030504040204" pitchFamily="34" charset="0"/>
              </a:rPr>
              <a:t> Юлия Владимировна, кандидат педагогических наук, </a:t>
            </a:r>
            <a:r>
              <a:rPr lang="ru-RU" sz="900" dirty="0">
                <a:effectLst/>
                <a:latin typeface="Tahoma" panose="020B0604030504040204" pitchFamily="34" charset="0"/>
                <a:ea typeface="Tahoma" panose="020B0604030504040204" pitchFamily="34" charset="0"/>
                <a:cs typeface="Tahoma" panose="020B0604030504040204" pitchFamily="34" charset="0"/>
              </a:rPr>
              <a:t> доцент кафедры иностранных  языков, научный руководитель детского сада, занимающегося  инновационной деятельностью по проблеме социокультурного развития детей в процессе изучения немецкого языка. Непрерывное участие в Программе развития инновационных процессов. </a:t>
            </a:r>
            <a:br>
              <a:rPr lang="ru-RU" sz="900" dirty="0">
                <a:effectLst/>
                <a:latin typeface="Tahoma" panose="020B0604030504040204" pitchFamily="34" charset="0"/>
                <a:ea typeface="Tahoma" panose="020B0604030504040204" pitchFamily="34" charset="0"/>
                <a:cs typeface="Tahoma" panose="020B0604030504040204" pitchFamily="34" charset="0"/>
              </a:rPr>
            </a:br>
            <a:r>
              <a:rPr lang="ru-RU" sz="900" dirty="0">
                <a:effectLst/>
                <a:latin typeface="Tahoma" panose="020B0604030504040204" pitchFamily="34" charset="0"/>
                <a:ea typeface="Tahoma" panose="020B0604030504040204" pitchFamily="34" charset="0"/>
                <a:cs typeface="Tahoma" panose="020B0604030504040204" pitchFamily="34" charset="0"/>
              </a:rPr>
              <a:t>Руководитель студенческих работ научной и социальной направленности, автор многих </a:t>
            </a:r>
            <a:r>
              <a:rPr lang="ru-RU" sz="900" dirty="0" smtClean="0">
                <a:effectLst/>
                <a:latin typeface="Tahoma" panose="020B0604030504040204" pitchFamily="34" charset="0"/>
                <a:ea typeface="Tahoma" panose="020B0604030504040204" pitchFamily="34" charset="0"/>
                <a:cs typeface="Tahoma" panose="020B0604030504040204" pitchFamily="34" charset="0"/>
              </a:rPr>
              <a:t>научных статей</a:t>
            </a:r>
            <a:r>
              <a:rPr lang="ru-RU" sz="900" dirty="0">
                <a:effectLst/>
                <a:latin typeface="Tahoma" panose="020B0604030504040204" pitchFamily="34" charset="0"/>
                <a:ea typeface="Tahoma" panose="020B0604030504040204" pitchFamily="34" charset="0"/>
                <a:cs typeface="Tahoma" panose="020B0604030504040204" pitchFamily="34" charset="0"/>
              </a:rPr>
              <a:t>.</a:t>
            </a:r>
            <a:br>
              <a:rPr lang="ru-RU" sz="900" dirty="0">
                <a:effectLst/>
                <a:latin typeface="Tahoma" panose="020B0604030504040204" pitchFamily="34" charset="0"/>
                <a:ea typeface="Tahoma" panose="020B0604030504040204" pitchFamily="34" charset="0"/>
                <a:cs typeface="Tahoma" panose="020B0604030504040204" pitchFamily="34" charset="0"/>
              </a:rPr>
            </a:br>
            <a:r>
              <a:rPr lang="ru-RU" sz="1000" dirty="0">
                <a:latin typeface="Times New Roman" panose="02020603050405020304" pitchFamily="18" charset="0"/>
                <a:cs typeface="Times New Roman" panose="02020603050405020304" pitchFamily="18" charset="0"/>
              </a:rPr>
              <a:t> </a:t>
            </a:r>
          </a:p>
        </p:txBody>
      </p:sp>
      <p:pic>
        <p:nvPicPr>
          <p:cNvPr id="35" name="Рисунок 34" descr="Пурскалова Юлия Владимировна ">
            <a:extLst>
              <a:ext uri="{FF2B5EF4-FFF2-40B4-BE49-F238E27FC236}">
                <a16:creationId xmlns:a16="http://schemas.microsoft.com/office/drawing/2014/main" xmlns="" id="{8D581724-100F-43D9-8F9C-385D561A805A}"/>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49422" y="1572100"/>
            <a:ext cx="1152525" cy="1457325"/>
          </a:xfrm>
          <a:prstGeom prst="rect">
            <a:avLst/>
          </a:prstGeom>
          <a:noFill/>
          <a:ln>
            <a:noFill/>
          </a:ln>
        </p:spPr>
      </p:pic>
      <p:pic>
        <p:nvPicPr>
          <p:cNvPr id="36" name="Рисунок 35">
            <a:extLst>
              <a:ext uri="{FF2B5EF4-FFF2-40B4-BE49-F238E27FC236}">
                <a16:creationId xmlns:a16="http://schemas.microsoft.com/office/drawing/2014/main" xmlns="" id="{D1CA04E9-FD39-4A35-981A-CE6B250C2A99}"/>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572000" y="4132513"/>
            <a:ext cx="1232249" cy="1724841"/>
          </a:xfrm>
          <a:prstGeom prst="rect">
            <a:avLst/>
          </a:prstGeom>
          <a:noFill/>
          <a:ln>
            <a:noFill/>
          </a:ln>
        </p:spPr>
      </p:pic>
      <p:sp>
        <p:nvSpPr>
          <p:cNvPr id="26" name="TextBox 25">
            <a:extLst>
              <a:ext uri="{FF2B5EF4-FFF2-40B4-BE49-F238E27FC236}">
                <a16:creationId xmlns:a16="http://schemas.microsoft.com/office/drawing/2014/main" xmlns="" id="{DFAB5CBB-8561-EE78-A23F-9899B3AADC95}"/>
              </a:ext>
            </a:extLst>
          </p:cNvPr>
          <p:cNvSpPr txBox="1"/>
          <p:nvPr/>
        </p:nvSpPr>
        <p:spPr>
          <a:xfrm>
            <a:off x="288328" y="184016"/>
            <a:ext cx="5005224" cy="492443"/>
          </a:xfrm>
          <a:prstGeom prst="rect">
            <a:avLst/>
          </a:prstGeom>
          <a:noFill/>
        </p:spPr>
        <p:txBody>
          <a:bodyPr wrap="square">
            <a:spAutoFit/>
          </a:bodyPr>
          <a:lstStyle/>
          <a:p>
            <a:r>
              <a:rPr lang="ru-RU" sz="13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РЕБЕНОК И ОБЩЕСТВО: </a:t>
            </a:r>
            <a:r>
              <a:rPr lang="ru-RU" sz="13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СОЦИОКУЛЬТУРНОЕ </a:t>
            </a:r>
            <a:r>
              <a:rPr lang="ru-RU" sz="13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РАЗВИТИЕ ДЕТЕЙ</a:t>
            </a:r>
            <a:endParaRPr lang="ru-RU" sz="13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042501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37" name="Рисунок 36">
            <a:extLst>
              <a:ext uri="{FF2B5EF4-FFF2-40B4-BE49-F238E27FC236}">
                <a16:creationId xmlns:a16="http://schemas.microsoft.com/office/drawing/2014/main" xmlns="" id="{EC436239-5CB8-C281-FC14-21A242D31D4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54" t="-708" r="62303" b="72076"/>
          <a:stretch/>
        </p:blipFill>
        <p:spPr>
          <a:xfrm flipV="1">
            <a:off x="0" y="6034912"/>
            <a:ext cx="2074848" cy="878567"/>
          </a:xfrm>
          <a:prstGeom prst="rect">
            <a:avLst/>
          </a:prstGeom>
        </p:spPr>
      </p:pic>
      <p:sp>
        <p:nvSpPr>
          <p:cNvPr id="21" name="TextBox 20">
            <a:extLst>
              <a:ext uri="{FF2B5EF4-FFF2-40B4-BE49-F238E27FC236}">
                <a16:creationId xmlns:a16="http://schemas.microsoft.com/office/drawing/2014/main" xmlns="" id="{0FF63E53-6F8D-58CA-5D16-7E85A8127364}"/>
              </a:ext>
            </a:extLst>
          </p:cNvPr>
          <p:cNvSpPr txBox="1"/>
          <p:nvPr/>
        </p:nvSpPr>
        <p:spPr>
          <a:xfrm>
            <a:off x="163928" y="2809450"/>
            <a:ext cx="5712852" cy="1616108"/>
          </a:xfrm>
          <a:prstGeom prst="roundRect">
            <a:avLst>
              <a:gd name="adj" fmla="val 7425"/>
            </a:avLst>
          </a:prstGeom>
          <a:solidFill>
            <a:srgbClr val="EBE8E3"/>
          </a:solidFill>
          <a:ln w="3175">
            <a:solidFill>
              <a:srgbClr val="A88C54"/>
            </a:solidFill>
          </a:ln>
          <a:effectLst/>
        </p:spPr>
        <p:txBody>
          <a:bodyPr wrap="square" lIns="80179" tIns="40089" rIns="0" bIns="40089" anchor="ctr" anchorCtr="0">
            <a:noAutofit/>
          </a:bodyPr>
          <a:lstStyle/>
          <a:p>
            <a:endParaRPr lang="ru-RU" sz="900" dirty="0"/>
          </a:p>
        </p:txBody>
      </p:sp>
      <p:sp>
        <p:nvSpPr>
          <p:cNvPr id="105" name="Google Shape;105;p2"/>
          <p:cNvSpPr txBox="1"/>
          <p:nvPr/>
        </p:nvSpPr>
        <p:spPr>
          <a:xfrm>
            <a:off x="575640" y="3046812"/>
            <a:ext cx="4320480" cy="238486"/>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spAutoFit/>
          </a:bodyPr>
          <a:lstStyle/>
          <a:p>
            <a:r>
              <a:rPr lang="ru-RU" sz="950" dirty="0">
                <a:ea typeface="Tahoma" pitchFamily="34" charset="0"/>
                <a:cs typeface="Tahoma" pitchFamily="34" charset="0"/>
              </a:rPr>
              <a:t>. </a:t>
            </a:r>
          </a:p>
        </p:txBody>
      </p:sp>
      <p:sp>
        <p:nvSpPr>
          <p:cNvPr id="110" name="Google Shape;110;p2"/>
          <p:cNvSpPr txBox="1">
            <a:spLocks noGrp="1"/>
          </p:cNvSpPr>
          <p:nvPr>
            <p:ph type="sldNum" sz="quarter" idx="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ru-RU">
                <a:latin typeface="Tahoma" panose="020B0604030504040204" pitchFamily="34" charset="0"/>
                <a:ea typeface="Tahoma" panose="020B0604030504040204" pitchFamily="34" charset="0"/>
                <a:cs typeface="Tahoma" panose="020B0604030504040204" pitchFamily="34" charset="0"/>
              </a:rPr>
              <a:pPr marL="0" lvl="0" indent="0" algn="r" rtl="0">
                <a:spcBef>
                  <a:spcPts val="0"/>
                </a:spcBef>
                <a:spcAft>
                  <a:spcPts val="0"/>
                </a:spcAft>
                <a:buNone/>
              </a:pPr>
              <a:t>4</a:t>
            </a:fld>
            <a:endParaRPr dirty="0">
              <a:latin typeface="Tahoma" panose="020B0604030504040204" pitchFamily="34" charset="0"/>
              <a:ea typeface="Tahoma" panose="020B0604030504040204" pitchFamily="34" charset="0"/>
              <a:cs typeface="Tahoma" panose="020B0604030504040204" pitchFamily="34" charset="0"/>
            </a:endParaRPr>
          </a:p>
        </p:txBody>
      </p:sp>
      <p:pic>
        <p:nvPicPr>
          <p:cNvPr id="22" name="Рисунок 21">
            <a:extLst>
              <a:ext uri="{FF2B5EF4-FFF2-40B4-BE49-F238E27FC236}">
                <a16:creationId xmlns:a16="http://schemas.microsoft.com/office/drawing/2014/main" xmlns="" id="{05E97974-8DB1-DE01-6A64-3165FA9F12B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57755" t="75007" b="-111"/>
          <a:stretch/>
        </p:blipFill>
        <p:spPr>
          <a:xfrm flipV="1">
            <a:off x="6527266" y="8729"/>
            <a:ext cx="2616734" cy="861044"/>
          </a:xfrm>
          <a:prstGeom prst="rect">
            <a:avLst/>
          </a:prstGeom>
        </p:spPr>
      </p:pic>
      <p:pic>
        <p:nvPicPr>
          <p:cNvPr id="23" name="Рисунок 22">
            <a:extLst>
              <a:ext uri="{FF2B5EF4-FFF2-40B4-BE49-F238E27FC236}">
                <a16:creationId xmlns:a16="http://schemas.microsoft.com/office/drawing/2014/main" xmlns="" id="{833CBF53-7CED-267F-95D9-422CC858C4B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08923" y="259714"/>
            <a:ext cx="1148470" cy="432569"/>
          </a:xfrm>
          <a:prstGeom prst="rect">
            <a:avLst/>
          </a:prstGeom>
        </p:spPr>
      </p:pic>
      <p:sp>
        <p:nvSpPr>
          <p:cNvPr id="24" name="Овал 23">
            <a:extLst>
              <a:ext uri="{FF2B5EF4-FFF2-40B4-BE49-F238E27FC236}">
                <a16:creationId xmlns:a16="http://schemas.microsoft.com/office/drawing/2014/main" xmlns="" id="{9C1CE1CD-C328-DA7A-A11C-75B8CC4FBE46}"/>
              </a:ext>
            </a:extLst>
          </p:cNvPr>
          <p:cNvSpPr/>
          <p:nvPr/>
        </p:nvSpPr>
        <p:spPr>
          <a:xfrm>
            <a:off x="7469193" y="46718"/>
            <a:ext cx="788781" cy="7887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5" name="Рисунок 24">
            <a:extLst>
              <a:ext uri="{FF2B5EF4-FFF2-40B4-BE49-F238E27FC236}">
                <a16:creationId xmlns:a16="http://schemas.microsoft.com/office/drawing/2014/main" xmlns="" id="{9E2F80A4-57E2-58A7-F26E-F4E7B248AB49}"/>
              </a:ext>
            </a:extLst>
          </p:cNvPr>
          <p:cNvPicPr>
            <a:picLocks noChangeAspect="1"/>
          </p:cNvPicPr>
          <p:nvPr/>
        </p:nvPicPr>
        <p:blipFill>
          <a:blip r:embed="rId6" cstate="print"/>
          <a:stretch>
            <a:fillRect/>
          </a:stretch>
        </p:blipFill>
        <p:spPr>
          <a:xfrm>
            <a:off x="7584566" y="174838"/>
            <a:ext cx="558037" cy="503594"/>
          </a:xfrm>
          <a:prstGeom prst="rect">
            <a:avLst/>
          </a:prstGeom>
        </p:spPr>
      </p:pic>
      <p:sp>
        <p:nvSpPr>
          <p:cNvPr id="44" name="TextBox 43">
            <a:extLst>
              <a:ext uri="{FF2B5EF4-FFF2-40B4-BE49-F238E27FC236}">
                <a16:creationId xmlns:a16="http://schemas.microsoft.com/office/drawing/2014/main" xmlns="" id="{0FF63E53-6F8D-58CA-5D16-7E85A8127364}"/>
              </a:ext>
            </a:extLst>
          </p:cNvPr>
          <p:cNvSpPr txBox="1"/>
          <p:nvPr/>
        </p:nvSpPr>
        <p:spPr>
          <a:xfrm>
            <a:off x="165248" y="4542584"/>
            <a:ext cx="5689395" cy="1565302"/>
          </a:xfrm>
          <a:prstGeom prst="roundRect">
            <a:avLst>
              <a:gd name="adj" fmla="val 7425"/>
            </a:avLst>
          </a:prstGeom>
          <a:solidFill>
            <a:srgbClr val="EBE8E3"/>
          </a:solidFill>
          <a:ln w="3175">
            <a:solidFill>
              <a:srgbClr val="A88C54"/>
            </a:solidFill>
          </a:ln>
          <a:effectLst/>
        </p:spPr>
        <p:txBody>
          <a:bodyPr wrap="square" lIns="80179" tIns="40089" rIns="0" bIns="40089" anchor="ctr" anchorCtr="0">
            <a:noAutofit/>
          </a:bodyPr>
          <a:lstStyle/>
          <a:p>
            <a:endParaRPr lang="ru-RU" sz="900" dirty="0"/>
          </a:p>
        </p:txBody>
      </p:sp>
      <p:sp>
        <p:nvSpPr>
          <p:cNvPr id="20" name="Google Shape;109;p2"/>
          <p:cNvSpPr txBox="1"/>
          <p:nvPr/>
        </p:nvSpPr>
        <p:spPr>
          <a:xfrm rot="10800000" flipV="1">
            <a:off x="1330438" y="2944530"/>
            <a:ext cx="4566201" cy="923289"/>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spAutoFit/>
          </a:bodyPr>
          <a:lstStyle/>
          <a:p>
            <a:pPr marL="171450" indent="-171450" algn="just">
              <a:buFont typeface="Arial" panose="020B0604020202020204" pitchFamily="34" charset="0"/>
              <a:buChar char="•"/>
            </a:pPr>
            <a:r>
              <a:rPr lang="ru-RU" sz="900" b="1" dirty="0" err="1">
                <a:latin typeface="Tahoma" panose="020B0604030504040204" pitchFamily="34" charset="0"/>
                <a:ea typeface="Tahoma" panose="020B0604030504040204" pitchFamily="34" charset="0"/>
                <a:cs typeface="Tahoma" panose="020B0604030504040204" pitchFamily="34" charset="0"/>
              </a:rPr>
              <a:t>Абдрахимова</a:t>
            </a:r>
            <a:r>
              <a:rPr lang="ru-RU" sz="900" b="1" dirty="0">
                <a:latin typeface="Tahoma" panose="020B0604030504040204" pitchFamily="34" charset="0"/>
                <a:ea typeface="Tahoma" panose="020B0604030504040204" pitchFamily="34" charset="0"/>
                <a:cs typeface="Tahoma" panose="020B0604030504040204" pitchFamily="34" charset="0"/>
              </a:rPr>
              <a:t> Эльмира </a:t>
            </a:r>
            <a:r>
              <a:rPr lang="ru-RU" sz="900" b="1" dirty="0" err="1">
                <a:latin typeface="Tahoma" panose="020B0604030504040204" pitchFamily="34" charset="0"/>
                <a:ea typeface="Tahoma" panose="020B0604030504040204" pitchFamily="34" charset="0"/>
                <a:cs typeface="Tahoma" panose="020B0604030504040204" pitchFamily="34" charset="0"/>
              </a:rPr>
              <a:t>Фоатовна</a:t>
            </a:r>
            <a:r>
              <a:rPr lang="ru-RU" sz="900" b="1" dirty="0">
                <a:latin typeface="Tahoma" panose="020B0604030504040204" pitchFamily="34" charset="0"/>
                <a:ea typeface="Tahoma" panose="020B0604030504040204" pitchFamily="34" charset="0"/>
                <a:cs typeface="Tahoma" panose="020B0604030504040204" pitchFamily="34" charset="0"/>
              </a:rPr>
              <a:t>, </a:t>
            </a:r>
            <a:r>
              <a:rPr lang="ru-RU" sz="900" dirty="0">
                <a:latin typeface="Tahoma" panose="020B0604030504040204" pitchFamily="34" charset="0"/>
                <a:ea typeface="Tahoma" panose="020B0604030504040204" pitchFamily="34" charset="0"/>
                <a:cs typeface="Tahoma" panose="020B0604030504040204" pitchFamily="34" charset="0"/>
              </a:rPr>
              <a:t>за</a:t>
            </a:r>
            <a:r>
              <a:rPr lang="ru-RU" sz="900" dirty="0">
                <a:effectLst/>
                <a:latin typeface="Tahoma" panose="020B0604030504040204" pitchFamily="34" charset="0"/>
                <a:ea typeface="Tahoma" panose="020B0604030504040204" pitchFamily="34" charset="0"/>
                <a:cs typeface="Tahoma" panose="020B0604030504040204" pitchFamily="34" charset="0"/>
              </a:rPr>
              <a:t>ведующий МБДОУ №174, базовой кафедры,  закончила аспирантуру при кафедре дошкольного и начального общего образования, соавтор программ по проблеме патриотического воспитания детей дошкольного возраста, </a:t>
            </a:r>
            <a:r>
              <a:rPr lang="ru-RU" sz="9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участник Всероссийских конференций.</a:t>
            </a:r>
          </a:p>
          <a:p>
            <a:pPr marL="171450" indent="-171450" algn="just">
              <a:buFont typeface="Arial" panose="020B0604020202020204" pitchFamily="34" charset="0"/>
              <a:buChar char="•"/>
            </a:pPr>
            <a:r>
              <a:rPr lang="ru-RU" sz="900" dirty="0">
                <a:effectLst/>
                <a:latin typeface="Tahoma" panose="020B0604030504040204" pitchFamily="34" charset="0"/>
                <a:ea typeface="Tahoma" panose="020B0604030504040204" pitchFamily="34" charset="0"/>
                <a:cs typeface="Tahoma" panose="020B0604030504040204" pitchFamily="34" charset="0"/>
              </a:rPr>
              <a:t>  </a:t>
            </a:r>
            <a:endParaRPr lang="ru-RU" sz="9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905239944"/>
              </p:ext>
            </p:extLst>
          </p:nvPr>
        </p:nvGraphicFramePr>
        <p:xfrm>
          <a:off x="1403648" y="4670772"/>
          <a:ext cx="4490748" cy="1737360"/>
        </p:xfrm>
        <a:graphic>
          <a:graphicData uri="http://schemas.openxmlformats.org/drawingml/2006/table">
            <a:tbl>
              <a:tblPr/>
              <a:tblGrid>
                <a:gridCol w="4490748">
                  <a:extLst>
                    <a:ext uri="{9D8B030D-6E8A-4147-A177-3AD203B41FA5}">
                      <a16:colId xmlns:a16="http://schemas.microsoft.com/office/drawing/2014/main" xmlns="" val="20000"/>
                    </a:ext>
                  </a:extLst>
                </a:gridCol>
              </a:tblGrid>
              <a:tr h="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9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Бикбаева Мария Александровна, </a:t>
                      </a:r>
                      <a:r>
                        <a:rPr lang="ru-RU" sz="9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заместитель заведующего МЮДОУ №8, </a:t>
                      </a:r>
                      <a:r>
                        <a:rPr lang="ru-RU" sz="900" kern="1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р.п</a:t>
                      </a:r>
                      <a:r>
                        <a:rPr lang="ru-RU" sz="9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Новоспасское, магистрант, соавтор программы по формированию. Информационной культуры детей «Лабиринты познания», автор научных публикаций по проблемам воспитания дошкольников, участник Всероссийских конференций.</a:t>
                      </a:r>
                    </a:p>
                    <a:p>
                      <a:pPr algn="just"/>
                      <a:endParaRPr lang="ru-RU" sz="900" b="0" i="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lgn="ctr"/>
                      <a:r>
                        <a:rPr lang="ru-RU" dirty="0">
                          <a:effectLst/>
                        </a:rPr>
                        <a:t/>
                      </a:r>
                      <a:br>
                        <a:rPr lang="ru-RU" dirty="0">
                          <a:effectLst/>
                        </a:rPr>
                      </a:br>
                      <a:endParaRPr lang="ru-RU" dirty="0">
                        <a:effectLst/>
                      </a:endParaRPr>
                    </a:p>
                    <a:p>
                      <a:r>
                        <a:rPr lang="ru-RU" dirty="0">
                          <a:effectLst/>
                        </a:rPr>
                        <a:t>  </a:t>
                      </a:r>
                    </a:p>
                  </a:txBody>
                  <a:tcPr anchor="ctr">
                    <a:lnL>
                      <a:noFill/>
                    </a:lnL>
                    <a:lnR>
                      <a:noFill/>
                    </a:lnR>
                    <a:lnT>
                      <a:noFill/>
                    </a:lnT>
                    <a:lnB>
                      <a:noFill/>
                    </a:lnB>
                  </a:tcPr>
                </a:tc>
                <a:extLst>
                  <a:ext uri="{0D108BD9-81ED-4DB2-BD59-A6C34878D82A}">
                    <a16:rowId xmlns:a16="http://schemas.microsoft.com/office/drawing/2014/main" xmlns="" val="10000"/>
                  </a:ext>
                </a:extLst>
              </a:tr>
            </a:tbl>
          </a:graphicData>
        </a:graphic>
      </p:graphicFrame>
      <p:sp>
        <p:nvSpPr>
          <p:cNvPr id="7" name="Прямоугольник 6"/>
          <p:cNvSpPr/>
          <p:nvPr/>
        </p:nvSpPr>
        <p:spPr>
          <a:xfrm>
            <a:off x="6954112" y="2036612"/>
            <a:ext cx="184731" cy="646331"/>
          </a:xfrm>
          <a:prstGeom prst="rect">
            <a:avLst/>
          </a:prstGeom>
        </p:spPr>
        <p:txBody>
          <a:bodyPr wrap="none">
            <a:spAutoFit/>
          </a:bodyPr>
          <a:lstStyle/>
          <a:p>
            <a:r>
              <a:rPr lang="ru-RU" sz="900" dirty="0"/>
              <a:t/>
            </a:r>
            <a:br>
              <a:rPr lang="ru-RU" sz="900" dirty="0"/>
            </a:br>
            <a:endParaRPr lang="ru-RU" sz="900" dirty="0"/>
          </a:p>
          <a:p>
            <a:endParaRPr lang="ru-RU" sz="900" dirty="0"/>
          </a:p>
          <a:p>
            <a:endParaRPr lang="ru-RU" sz="900" dirty="0"/>
          </a:p>
        </p:txBody>
      </p:sp>
      <p:sp>
        <p:nvSpPr>
          <p:cNvPr id="26" name="TextBox 25">
            <a:extLst>
              <a:ext uri="{FF2B5EF4-FFF2-40B4-BE49-F238E27FC236}">
                <a16:creationId xmlns:a16="http://schemas.microsoft.com/office/drawing/2014/main" xmlns="" id="{0FF63E53-6F8D-58CA-5D16-7E85A8127364}"/>
              </a:ext>
            </a:extLst>
          </p:cNvPr>
          <p:cNvSpPr txBox="1"/>
          <p:nvPr/>
        </p:nvSpPr>
        <p:spPr>
          <a:xfrm>
            <a:off x="163929" y="915551"/>
            <a:ext cx="5734586" cy="1803571"/>
          </a:xfrm>
          <a:prstGeom prst="roundRect">
            <a:avLst>
              <a:gd name="adj" fmla="val 7425"/>
            </a:avLst>
          </a:prstGeom>
          <a:solidFill>
            <a:srgbClr val="EBE8E3"/>
          </a:solidFill>
          <a:ln w="3175">
            <a:solidFill>
              <a:srgbClr val="A88C54"/>
            </a:solidFill>
          </a:ln>
          <a:effectLst/>
        </p:spPr>
        <p:txBody>
          <a:bodyPr wrap="square" lIns="80179" tIns="40089" rIns="0" bIns="40089" anchor="ctr" anchorCtr="0">
            <a:noAutofit/>
          </a:bodyPr>
          <a:lstStyle/>
          <a:p>
            <a:endParaRPr lang="ru-RU" sz="900" dirty="0"/>
          </a:p>
        </p:txBody>
      </p:sp>
      <p:sp>
        <p:nvSpPr>
          <p:cNvPr id="2" name="TextBox 1">
            <a:extLst>
              <a:ext uri="{FF2B5EF4-FFF2-40B4-BE49-F238E27FC236}">
                <a16:creationId xmlns:a16="http://schemas.microsoft.com/office/drawing/2014/main" xmlns="" id="{48D7B02B-4DA5-D0BB-C57E-134F175D31EA}"/>
              </a:ext>
            </a:extLst>
          </p:cNvPr>
          <p:cNvSpPr txBox="1"/>
          <p:nvPr/>
        </p:nvSpPr>
        <p:spPr>
          <a:xfrm>
            <a:off x="176110" y="825224"/>
            <a:ext cx="5710224" cy="284543"/>
          </a:xfrm>
          <a:prstGeom prst="roundRect">
            <a:avLst>
              <a:gd name="adj" fmla="val 50000"/>
            </a:avLst>
          </a:prstGeom>
          <a:solidFill>
            <a:srgbClr val="B69E6E"/>
          </a:solidFill>
          <a:ln w="3175">
            <a:noFill/>
          </a:ln>
          <a:effectLst/>
        </p:spPr>
        <p:txBody>
          <a:bodyPr wrap="square" lIns="80179" tIns="40089" rIns="0" bIns="40089" anchor="ctr" anchorCtr="0">
            <a:noAutofit/>
          </a:bodyPr>
          <a:lstStyle/>
          <a:p>
            <a:pPr algn="ctr" fontAlgn="b"/>
            <a:r>
              <a:rPr lang="ru-RU" sz="1100" b="1" dirty="0">
                <a:solidFill>
                  <a:schemeClr val="bg1"/>
                </a:solidFill>
                <a:latin typeface="Tahoma" panose="020B0604030504040204" pitchFamily="34" charset="0"/>
                <a:ea typeface="Tahoma" panose="020B0604030504040204" pitchFamily="34" charset="0"/>
                <a:cs typeface="Tahoma" panose="020B0604030504040204" pitchFamily="34" charset="0"/>
              </a:rPr>
              <a:t>Участники научной школы</a:t>
            </a:r>
          </a:p>
        </p:txBody>
      </p:sp>
      <p:sp>
        <p:nvSpPr>
          <p:cNvPr id="28" name="Прямоугольник 27"/>
          <p:cNvSpPr/>
          <p:nvPr/>
        </p:nvSpPr>
        <p:spPr>
          <a:xfrm>
            <a:off x="1370011" y="1106719"/>
            <a:ext cx="4482410" cy="784830"/>
          </a:xfrm>
          <a:prstGeom prst="rect">
            <a:avLst/>
          </a:prstGeom>
        </p:spPr>
        <p:txBody>
          <a:bodyPr wrap="square">
            <a:spAutoFit/>
          </a:bodyPr>
          <a:lstStyle/>
          <a:p>
            <a:pPr algn="just"/>
            <a:r>
              <a:rPr lang="ru-RU" sz="900" b="1" dirty="0">
                <a:solidFill>
                  <a:srgbClr val="1C1C1C"/>
                </a:solidFill>
                <a:latin typeface="Tahoma" panose="020B0604030504040204" pitchFamily="34" charset="0"/>
                <a:ea typeface="Tahoma" panose="020B0604030504040204" pitchFamily="34" charset="0"/>
                <a:cs typeface="Tahoma" panose="020B0604030504040204" pitchFamily="34" charset="0"/>
              </a:rPr>
              <a:t>Карева Олеся Вячеславовна, </a:t>
            </a:r>
            <a:r>
              <a:rPr lang="ru-RU" sz="900" dirty="0">
                <a:effectLst/>
                <a:latin typeface="Tahoma" panose="020B0604030504040204" pitchFamily="34" charset="0"/>
                <a:ea typeface="Tahoma" panose="020B0604030504040204" pitchFamily="34" charset="0"/>
                <a:cs typeface="Tahoma" panose="020B0604030504040204" pitchFamily="34" charset="0"/>
              </a:rPr>
              <a:t>старший преподаватель кафедры технологий профессионального обучения, аспирант кафедры дошкольного и начального общего образования, автор технологии эколого- эстетического воспитания детей 5-7 лет, автор научных  публикаций,</a:t>
            </a:r>
            <a:r>
              <a:rPr lang="ru-RU" sz="900" dirty="0">
                <a:solidFill>
                  <a:srgbClr val="1C1C1C"/>
                </a:solidFill>
                <a:latin typeface="Tahoma" panose="020B0604030504040204" pitchFamily="34" charset="0"/>
                <a:ea typeface="Tahoma" panose="020B0604030504040204" pitchFamily="34" charset="0"/>
                <a:cs typeface="Tahoma" panose="020B0604030504040204" pitchFamily="34" charset="0"/>
              </a:rPr>
              <a:t> </a:t>
            </a:r>
            <a:r>
              <a:rPr lang="ru-RU" sz="9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участник Всероссийских </a:t>
            </a:r>
            <a:r>
              <a:rPr lang="ru-RU" sz="900" dirty="0">
                <a:latin typeface="Tahoma" panose="020B0604030504040204" pitchFamily="34" charset="0"/>
                <a:ea typeface="Tahoma" panose="020B0604030504040204" pitchFamily="34" charset="0"/>
                <a:cs typeface="Tahoma" panose="020B0604030504040204" pitchFamily="34" charset="0"/>
              </a:rPr>
              <a:t>научно- практических </a:t>
            </a:r>
            <a:r>
              <a:rPr lang="ru-RU" sz="9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конференций.</a:t>
            </a:r>
            <a:endParaRPr lang="ru-RU" sz="900" b="0" i="0" dirty="0">
              <a:solidFill>
                <a:srgbClr val="1C1C1C"/>
              </a:solidFill>
              <a:effectLst/>
              <a:latin typeface="Tahoma" panose="020B0604030504040204" pitchFamily="34" charset="0"/>
              <a:ea typeface="Tahoma" panose="020B0604030504040204" pitchFamily="34" charset="0"/>
              <a:cs typeface="Tahoma" panose="020B0604030504040204" pitchFamily="34" charset="0"/>
            </a:endParaRPr>
          </a:p>
        </p:txBody>
      </p:sp>
      <p:pic>
        <p:nvPicPr>
          <p:cNvPr id="27" name="Рисунок 26">
            <a:extLst>
              <a:ext uri="{FF2B5EF4-FFF2-40B4-BE49-F238E27FC236}">
                <a16:creationId xmlns:a16="http://schemas.microsoft.com/office/drawing/2014/main" xmlns="" id="{031DDC93-0348-4500-A5C6-81C17A86C863}"/>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1712" y="1178013"/>
            <a:ext cx="923460" cy="1277698"/>
          </a:xfrm>
          <a:prstGeom prst="rect">
            <a:avLst/>
          </a:prstGeom>
          <a:noFill/>
          <a:ln>
            <a:noFill/>
          </a:ln>
        </p:spPr>
      </p:pic>
      <p:pic>
        <p:nvPicPr>
          <p:cNvPr id="30" name="Рисунок 29">
            <a:extLst>
              <a:ext uri="{FF2B5EF4-FFF2-40B4-BE49-F238E27FC236}">
                <a16:creationId xmlns:a16="http://schemas.microsoft.com/office/drawing/2014/main" xmlns="" id="{97607DBE-3598-40F0-A26B-B87B8F49090B}"/>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5317" y="2862999"/>
            <a:ext cx="1078319" cy="1502500"/>
          </a:xfrm>
          <a:prstGeom prst="rect">
            <a:avLst/>
          </a:prstGeom>
          <a:noFill/>
          <a:ln>
            <a:noFill/>
          </a:ln>
        </p:spPr>
      </p:pic>
      <p:pic>
        <p:nvPicPr>
          <p:cNvPr id="31" name="Рисунок 30">
            <a:extLst>
              <a:ext uri="{FF2B5EF4-FFF2-40B4-BE49-F238E27FC236}">
                <a16:creationId xmlns:a16="http://schemas.microsoft.com/office/drawing/2014/main" xmlns="" id="{53C2E601-E21E-44F0-8946-7512710E085B}"/>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01696" y="4549312"/>
            <a:ext cx="1119773" cy="1425541"/>
          </a:xfrm>
          <a:prstGeom prst="rect">
            <a:avLst/>
          </a:prstGeom>
          <a:noFill/>
          <a:ln>
            <a:noFill/>
          </a:ln>
        </p:spPr>
      </p:pic>
      <p:sp>
        <p:nvSpPr>
          <p:cNvPr id="29" name="TextBox 28">
            <a:extLst>
              <a:ext uri="{FF2B5EF4-FFF2-40B4-BE49-F238E27FC236}">
                <a16:creationId xmlns:a16="http://schemas.microsoft.com/office/drawing/2014/main" xmlns="" id="{DFAB5CBB-8561-EE78-A23F-9899B3AADC95}"/>
              </a:ext>
            </a:extLst>
          </p:cNvPr>
          <p:cNvSpPr txBox="1"/>
          <p:nvPr/>
        </p:nvSpPr>
        <p:spPr>
          <a:xfrm>
            <a:off x="288328" y="184016"/>
            <a:ext cx="5005224" cy="492443"/>
          </a:xfrm>
          <a:prstGeom prst="rect">
            <a:avLst/>
          </a:prstGeom>
          <a:noFill/>
        </p:spPr>
        <p:txBody>
          <a:bodyPr wrap="square">
            <a:spAutoFit/>
          </a:bodyPr>
          <a:lstStyle/>
          <a:p>
            <a:r>
              <a:rPr lang="ru-RU" sz="13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РЕБЕНОК И ОБЩЕСТВО: </a:t>
            </a:r>
            <a:r>
              <a:rPr lang="ru-RU" sz="13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СОЦИОКУЛЬТУРНОЕ </a:t>
            </a:r>
            <a:r>
              <a:rPr lang="ru-RU" sz="13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РАЗВИТИЕ ДЕТЕЙ</a:t>
            </a:r>
            <a:endParaRPr lang="ru-RU" sz="13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19578098"/>
      </p:ext>
    </p:extLst>
  </p:cSld>
  <p:clrMapOvr>
    <a:masterClrMapping/>
  </p:clrMapOvr>
  <p:transition spd="med"/>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10497</TotalTime>
  <Words>794</Words>
  <Application>Microsoft Office PowerPoint</Application>
  <PresentationFormat>Экран (4:3)</PresentationFormat>
  <Paragraphs>77</Paragraphs>
  <Slides>4</Slides>
  <Notes>4</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Tahoma</vt:lpstr>
      <vt:lpstr>Times New Roman</vt:lpstr>
      <vt:lpstr>Тема Office</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mosyurov-se</dc:creator>
  <cp:lastModifiedBy>User</cp:lastModifiedBy>
  <cp:revision>89</cp:revision>
  <cp:lastPrinted>2023-04-06T10:10:27Z</cp:lastPrinted>
  <dcterms:created xsi:type="dcterms:W3CDTF">2023-03-30T10:18:09Z</dcterms:created>
  <dcterms:modified xsi:type="dcterms:W3CDTF">2023-07-06T10:09:31Z</dcterms:modified>
</cp:coreProperties>
</file>