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2" r:id="rId2"/>
    <p:sldMasterId id="2147483724" r:id="rId3"/>
  </p:sldMasterIdLst>
  <p:notesMasterIdLst>
    <p:notesMasterId r:id="rId20"/>
  </p:notesMasterIdLst>
  <p:sldIdLst>
    <p:sldId id="351" r:id="rId4"/>
    <p:sldId id="426" r:id="rId5"/>
    <p:sldId id="424" r:id="rId6"/>
    <p:sldId id="425" r:id="rId7"/>
    <p:sldId id="420" r:id="rId8"/>
    <p:sldId id="418" r:id="rId9"/>
    <p:sldId id="395" r:id="rId10"/>
    <p:sldId id="414" r:id="rId11"/>
    <p:sldId id="412" r:id="rId12"/>
    <p:sldId id="410" r:id="rId13"/>
    <p:sldId id="413" r:id="rId14"/>
    <p:sldId id="406" r:id="rId15"/>
    <p:sldId id="417" r:id="rId16"/>
    <p:sldId id="416" r:id="rId17"/>
    <p:sldId id="427" r:id="rId18"/>
    <p:sldId id="398" r:id="rId19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ександр Николаевич" initials="А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112"/>
    <a:srgbClr val="EE4612"/>
    <a:srgbClr val="008080"/>
    <a:srgbClr val="236752"/>
    <a:srgbClr val="4F716E"/>
    <a:srgbClr val="49736C"/>
    <a:srgbClr val="F03510"/>
    <a:srgbClr val="FFFCF3"/>
    <a:srgbClr val="FDE8DF"/>
    <a:srgbClr val="FBC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3" autoAdjust="0"/>
    <p:restoredTop sz="99351" autoAdjust="0"/>
  </p:normalViewPr>
  <p:slideViewPr>
    <p:cSldViewPr snapToGrid="0">
      <p:cViewPr>
        <p:scale>
          <a:sx n="76" d="100"/>
          <a:sy n="76" d="100"/>
        </p:scale>
        <p:origin x="-120" y="114"/>
      </p:cViewPr>
      <p:guideLst>
        <p:guide orient="horz" pos="2160"/>
        <p:guide pos="3840"/>
        <p:guide pos="6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A870E3-D5F9-4B6E-BCC7-C0EDE316D648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A1384B-EE15-45E7-A452-D7090E76B6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105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29EF-8F18-4BE5-90B0-36EEA3D29E56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B4752-9132-48A0-998E-F22CAFD542D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7D168-D14E-4806-BCD7-70FCDAFEFEB1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AA488-B2D7-47E5-9A8D-9268F6ADE01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01A0C-CFBE-452A-A140-E385FD31359D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B31A8-584C-4427-AC3E-385E9363AAD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29EF-8F18-4BE5-90B0-36EEA3D29E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B4752-9132-48A0-998E-F22CAFD542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2869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76C76-5EFC-4B7D-9810-11F2C3F50E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8C01E-6B7E-44A6-9A89-3EB1D36BA6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6998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7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9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6B53F-469C-472A-8C2E-45BBB5644A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ADDC4-B53A-4514-8F28-9E4A39593B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7954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B0B87-A2D7-49CC-95B6-31915D70A6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50358-CA27-4BB1-93F4-B9739B8B87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9235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50F10-DE1F-4F08-8804-AC09BEE410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8831C-81E4-420D-9237-0F54ED4FEE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8777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E90F-A665-41BD-93F9-5A14AB4DD7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2C4A3-5610-429F-B164-D9BD6B8B72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1490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B936-BA1A-49BC-AF32-BDF1647B37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8E6CF-CC88-45D7-A73A-9D4F35E5CE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6770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5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ACDD1-31C6-4A38-A704-3AB22B7E7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637CF-47CE-42FB-9819-98AC070CB6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14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76C76-5EFC-4B7D-9810-11F2C3F50E49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8C01E-6B7E-44A6-9A89-3EB1D36BA69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5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7E242-17E9-448D-A1EB-343F8FCDAB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A01EA-DF37-449E-8880-E606D00432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4766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7D168-D14E-4806-BCD7-70FCDAFEFE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AA488-B2D7-47E5-9A8D-9268F6ADE0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7005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01A0C-CFBE-452A-A140-E385FD3135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B31A8-584C-4427-AC3E-385E9363AA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6984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29EF-8F18-4BE5-90B0-36EEA3D29E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B4752-9132-48A0-998E-F22CAFD542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4296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76C76-5EFC-4B7D-9810-11F2C3F50E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8C01E-6B7E-44A6-9A89-3EB1D36BA6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8203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6B53F-469C-472A-8C2E-45BBB5644A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ADDC4-B53A-4514-8F28-9E4A39593B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3322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B0B87-A2D7-49CC-95B6-31915D70A6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50358-CA27-4BB1-93F4-B9739B8B87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9772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50F10-DE1F-4F08-8804-AC09BEE410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8831C-81E4-420D-9237-0F54ED4FEE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4336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E90F-A665-41BD-93F9-5A14AB4DD7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2C4A3-5610-429F-B164-D9BD6B8B72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5698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B936-BA1A-49BC-AF32-BDF1647B37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8E6CF-CC88-45D7-A73A-9D4F35E5CE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038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6B53F-469C-472A-8C2E-45BBB5644AC7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ADDC4-B53A-4514-8F28-9E4A39593BF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ACDD1-31C6-4A38-A704-3AB22B7E7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637CF-47CE-42FB-9819-98AC070CB6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6407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7E242-17E9-448D-A1EB-343F8FCDAB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A01EA-DF37-449E-8880-E606D00432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1651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7D168-D14E-4806-BCD7-70FCDAFEFE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AA488-B2D7-47E5-9A8D-9268F6ADE0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43849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01A0C-CFBE-452A-A140-E385FD3135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B31A8-584C-4427-AC3E-385E9363AA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955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B0B87-A2D7-49CC-95B6-31915D70A637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50358-CA27-4BB1-93F4-B9739B8B87B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50F10-DE1F-4F08-8804-AC09BEE41076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8831C-81E4-420D-9237-0F54ED4FEE4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E90F-A665-41BD-93F9-5A14AB4DD773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2C4A3-5610-429F-B164-D9BD6B8B72E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B936-BA1A-49BC-AF32-BDF1647B37FC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8E6CF-CC88-45D7-A73A-9D4F35E5CEC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ACDD1-31C6-4A38-A704-3AB22B7E745F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637CF-47CE-42FB-9819-98AC070CB62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7E242-17E9-448D-A1EB-343F8FCDABA3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A01EA-DF37-449E-8880-E606D00432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DF153B-5C39-4CA4-800C-421B59F8F3A8}" type="datetimeFigureOut">
              <a:rPr lang="ru-RU"/>
              <a:pPr>
                <a:defRPr/>
              </a:pPr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F4D1924-2FE7-4442-9BB8-C018E1466BB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DF153B-5C39-4CA4-800C-421B59F8F3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84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F4D1924-2FE7-4442-9BB8-C018E1466B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063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DF153B-5C39-4CA4-800C-421B59F8F3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F4D1924-2FE7-4442-9BB8-C018E1466B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990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gosreestr.ru/oop/primernaia-obrazovatelnaia-programma-uchebnogo-predmeta-osnovy-pedagogiki-i-psikhologii-dlia-10-11-klassov-obshcheobrazovatelnykh-organizatsi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9526"/>
            <a:ext cx="12191999" cy="685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49371" y="5849257"/>
            <a:ext cx="2138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Ульяновск</a:t>
            </a:r>
            <a:endParaRPr lang="ru-RU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2025 </a:t>
            </a:r>
            <a:endParaRPr lang="ru-RU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000" y="1524000"/>
            <a:ext cx="10998200" cy="2641600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Перспективы развития психолого-педагогической </a:t>
            </a:r>
            <a:r>
              <a:rPr lang="ru-RU" sz="3600" b="1" dirty="0" err="1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профилизации</a:t>
            </a:r>
            <a:r>
              <a:rPr lang="ru-RU" sz="3600" b="1" dirty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 обучающихся в школах-партнерах Распределенного лицея: рекомендации кураторам психолого-педагогических классов по обеспечению эффективности их деятельности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220686" y="4281714"/>
            <a:ext cx="7590971" cy="1291772"/>
          </a:xfrm>
        </p:spPr>
        <p:txBody>
          <a:bodyPr/>
          <a:lstStyle/>
          <a:p>
            <a:pPr lvl="0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dirty="0">
                <a:solidFill>
                  <a:srgbClr val="002060"/>
                </a:solidFill>
                <a:cs typeface="Arial" charset="0"/>
              </a:rPr>
              <a:t>Лукьянова Маргарита </a:t>
            </a:r>
            <a:r>
              <a:rPr lang="ru-RU" dirty="0" smtClean="0">
                <a:solidFill>
                  <a:srgbClr val="002060"/>
                </a:solidFill>
                <a:cs typeface="Arial" charset="0"/>
              </a:rPr>
              <a:t>Ивановна, </a:t>
            </a: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доктор </a:t>
            </a:r>
            <a:r>
              <a:rPr lang="ru-RU" sz="2000" dirty="0">
                <a:solidFill>
                  <a:srgbClr val="002060"/>
                </a:solidFill>
                <a:cs typeface="Arial" charset="0"/>
              </a:rPr>
              <a:t>педагогических наук, профессор </a:t>
            </a:r>
            <a:endParaRPr lang="ru-RU" sz="2000" dirty="0" smtClean="0">
              <a:solidFill>
                <a:srgbClr val="002060"/>
              </a:solidFill>
              <a:cs typeface="Arial" charset="0"/>
            </a:endParaRPr>
          </a:p>
          <a:p>
            <a:pPr lvl="0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ФГБОУ </a:t>
            </a:r>
            <a:r>
              <a:rPr lang="ru-RU" sz="2000" dirty="0">
                <a:solidFill>
                  <a:srgbClr val="002060"/>
                </a:solidFill>
                <a:cs typeface="Arial" charset="0"/>
              </a:rPr>
              <a:t>ВО «</a:t>
            </a:r>
            <a:r>
              <a:rPr lang="ru-RU" sz="2000" dirty="0" err="1">
                <a:solidFill>
                  <a:srgbClr val="002060"/>
                </a:solidFill>
                <a:cs typeface="Arial" charset="0"/>
              </a:rPr>
              <a:t>УлГПУ</a:t>
            </a:r>
            <a:r>
              <a:rPr lang="ru-RU" sz="2000" dirty="0">
                <a:solidFill>
                  <a:srgbClr val="002060"/>
                </a:solidFill>
                <a:cs typeface="Arial" charset="0"/>
              </a:rPr>
              <a:t> им. И.Н. Ульянова</a:t>
            </a:r>
            <a:r>
              <a:rPr lang="ru-RU" sz="2000" dirty="0" smtClean="0">
                <a:solidFill>
                  <a:srgbClr val="002060"/>
                </a:solidFill>
                <a:cs typeface="Arial" charset="0"/>
              </a:rPr>
              <a:t>» </a:t>
            </a:r>
            <a:endParaRPr lang="ru-RU" sz="2000" dirty="0">
              <a:solidFill>
                <a:srgbClr val="002060"/>
              </a:solidFill>
              <a:cs typeface="Arial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024" y="501196"/>
            <a:ext cx="24209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33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9526"/>
            <a:ext cx="12191999" cy="68566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092" y="409010"/>
            <a:ext cx="4316413" cy="43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2348001"/>
            <a:ext cx="6699541" cy="377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429" y="409010"/>
            <a:ext cx="65894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ФГБОУ ВО «Ярославский государственный педагогический университет </a:t>
            </a:r>
            <a:r>
              <a:rPr lang="ru-RU" sz="2400" b="1" dirty="0" err="1" smtClean="0">
                <a:solidFill>
                  <a:srgbClr val="C00000"/>
                </a:solidFill>
              </a:rPr>
              <a:t>им.К.Д</a:t>
            </a:r>
            <a:r>
              <a:rPr lang="ru-RU" sz="2400" b="1" dirty="0">
                <a:solidFill>
                  <a:srgbClr val="C00000"/>
                </a:solidFill>
              </a:rPr>
              <a:t>. Ушинского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yspu.org</a:t>
            </a:r>
            <a:endParaRPr lang="en-US" sz="2400" dirty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9526"/>
            <a:ext cx="12191999" cy="68566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224" y="928915"/>
            <a:ext cx="5075062" cy="381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4" y="2387081"/>
            <a:ext cx="5878286" cy="404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5086" y="551543"/>
            <a:ext cx="5355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C00000"/>
                </a:solidFill>
              </a:rPr>
              <a:t>ФГБОУ ВО «Ярославский государственный педагогический университет </a:t>
            </a:r>
            <a:r>
              <a:rPr lang="ru-RU" sz="2400" b="1" dirty="0" err="1">
                <a:solidFill>
                  <a:srgbClr val="C00000"/>
                </a:solidFill>
              </a:rPr>
              <a:t>им.К.Д</a:t>
            </a:r>
            <a:r>
              <a:rPr lang="ru-RU" sz="2400" b="1" dirty="0">
                <a:solidFill>
                  <a:srgbClr val="C00000"/>
                </a:solidFill>
              </a:rPr>
              <a:t>. Ушинского»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</a:rPr>
              <a:t>yspu.org</a:t>
            </a:r>
          </a:p>
        </p:txBody>
      </p:sp>
    </p:spTree>
    <p:extLst>
      <p:ext uri="{BB962C8B-B14F-4D97-AF65-F5344CB8AC3E}">
        <p14:creationId xmlns:p14="http://schemas.microsoft.com/office/powerpoint/2010/main" val="35518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66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3771" y="624115"/>
            <a:ext cx="653143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Образовательные программы</a:t>
            </a:r>
          </a:p>
          <a:p>
            <a:pPr>
              <a:lnSpc>
                <a:spcPct val="1300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>на сайте </a:t>
            </a:r>
            <a:r>
              <a:rPr lang="ru-RU" sz="2000" dirty="0" err="1" smtClean="0">
                <a:solidFill>
                  <a:srgbClr val="C00000"/>
                </a:solidFill>
              </a:rPr>
              <a:t>ЯрГПУ</a:t>
            </a:r>
            <a:r>
              <a:rPr lang="ru-RU" sz="2000" dirty="0" smtClean="0">
                <a:solidFill>
                  <a:srgbClr val="C00000"/>
                </a:solidFill>
              </a:rPr>
              <a:t> им. К.Д. Ушинского:</a:t>
            </a:r>
          </a:p>
          <a:p>
            <a:pPr>
              <a:lnSpc>
                <a:spcPct val="130000"/>
              </a:lnSpc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>
              <a:lnSpc>
                <a:spcPct val="14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Социально-педагогическая проба</a:t>
            </a:r>
          </a:p>
          <a:p>
            <a:pPr>
              <a:lnSpc>
                <a:spcPct val="14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Лаборатория профессионального выбора</a:t>
            </a:r>
          </a:p>
          <a:p>
            <a:pPr>
              <a:lnSpc>
                <a:spcPct val="14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Виртуальная реальность</a:t>
            </a:r>
          </a:p>
          <a:p>
            <a:pPr>
              <a:lnSpc>
                <a:spcPct val="14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Смена мечты</a:t>
            </a:r>
          </a:p>
          <a:p>
            <a:pPr>
              <a:lnSpc>
                <a:spcPct val="14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Школа юного психолога</a:t>
            </a:r>
          </a:p>
          <a:p>
            <a:pPr>
              <a:lnSpc>
                <a:spcPct val="14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Педагогическая мастерская</a:t>
            </a:r>
          </a:p>
          <a:p>
            <a:pPr lvl="0">
              <a:lnSpc>
                <a:spcPct val="14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Школьный </a:t>
            </a:r>
            <a:r>
              <a:rPr lang="ru-RU" sz="2000" b="1" dirty="0" err="1">
                <a:solidFill>
                  <a:srgbClr val="002060"/>
                </a:solidFill>
              </a:rPr>
              <a:t>медиацентр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lnSpc>
                <a:spcPct val="14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Организация детского коллектива</a:t>
            </a:r>
          </a:p>
          <a:p>
            <a:pPr>
              <a:lnSpc>
                <a:spcPct val="14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Основы теоретико-педагогических способностей</a:t>
            </a:r>
          </a:p>
          <a:p>
            <a:pPr>
              <a:lnSpc>
                <a:spcPct val="14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Подготовка помощников вожатых</a:t>
            </a:r>
          </a:p>
          <a:p>
            <a:endParaRPr lang="ru-RU" sz="2000" b="1" dirty="0" smtClean="0"/>
          </a:p>
          <a:p>
            <a:endParaRPr lang="ru-RU" sz="20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43" y="1915886"/>
            <a:ext cx="5399313" cy="287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928" y="371899"/>
            <a:ext cx="1575728" cy="141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 со стрелкой вниз 4"/>
          <p:cNvSpPr/>
          <p:nvPr/>
        </p:nvSpPr>
        <p:spPr>
          <a:xfrm>
            <a:off x="5384800" y="759262"/>
            <a:ext cx="580571" cy="1272737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2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9526"/>
            <a:ext cx="12191999" cy="68566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7472" y="470647"/>
            <a:ext cx="9574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ПРИОРИТЕТНЫЕ НАПРАВЛЕНИЯ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 организации научно-методических </a:t>
            </a:r>
            <a:r>
              <a:rPr lang="ru-RU" sz="2000" b="1" dirty="0">
                <a:solidFill>
                  <a:srgbClr val="C00000"/>
                </a:solidFill>
              </a:rPr>
              <a:t>и научно-практических мероприятий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школ-партнеров Распределенного лицея профильных классов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психолого-педагогической </a:t>
            </a:r>
            <a:r>
              <a:rPr lang="ru-RU" sz="2000" b="1" dirty="0" smtClean="0">
                <a:solidFill>
                  <a:srgbClr val="C00000"/>
                </a:solidFill>
              </a:rPr>
              <a:t>направленности в 2024-2025 учебном году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589" y="1993900"/>
            <a:ext cx="102840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1. Организация </a:t>
            </a:r>
            <a:r>
              <a:rPr lang="ru-RU" sz="2000" b="1" dirty="0">
                <a:solidFill>
                  <a:srgbClr val="002060"/>
                </a:solidFill>
              </a:rPr>
              <a:t>межмуниципальных </a:t>
            </a:r>
            <a:r>
              <a:rPr lang="ru-RU" sz="2000" b="1" dirty="0" smtClean="0">
                <a:solidFill>
                  <a:srgbClr val="002060"/>
                </a:solidFill>
              </a:rPr>
              <a:t>научно-методических семинаров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научно-практических конференций в муниципалитетах Ульяновской области              с </a:t>
            </a:r>
            <a:r>
              <a:rPr lang="ru-RU" sz="2000" b="1" dirty="0">
                <a:solidFill>
                  <a:srgbClr val="002060"/>
                </a:solidFill>
              </a:rPr>
              <a:t>презентацией педагогического опыта работы профильных </a:t>
            </a:r>
            <a:r>
              <a:rPr lang="ru-RU" sz="2000" b="1" dirty="0" smtClean="0">
                <a:solidFill>
                  <a:srgbClr val="002060"/>
                </a:solidFill>
              </a:rPr>
              <a:t>                            психолого-педагогических классов. </a:t>
            </a:r>
          </a:p>
          <a:p>
            <a:r>
              <a:rPr lang="ru-RU" sz="2000" i="1" dirty="0" smtClean="0">
                <a:solidFill>
                  <a:prstClr val="black"/>
                </a:solidFill>
              </a:rPr>
              <a:t>Цель:</a:t>
            </a:r>
            <a:r>
              <a:rPr lang="ru-RU" sz="2000" dirty="0" smtClean="0">
                <a:solidFill>
                  <a:prstClr val="black"/>
                </a:solidFill>
              </a:rPr>
              <a:t> знакомство с опытом работы профильных психолого-педагогических классов         в муниципальных районах Ульяновской области; обобщение и продвижение опыта работы профильных психолого-педагогических классов Ульяновской области, определение путей решения приоритетных задач деятельности.</a:t>
            </a:r>
            <a:endParaRPr lang="ru-RU" sz="2000" dirty="0">
              <a:solidFill>
                <a:prstClr val="black"/>
              </a:solidFill>
            </a:endParaRP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2. Организация </a:t>
            </a:r>
            <a:r>
              <a:rPr lang="ru-RU" sz="2000" b="1" dirty="0" smtClean="0">
                <a:solidFill>
                  <a:srgbClr val="C00000"/>
                </a:solidFill>
              </a:rPr>
              <a:t>СЕРИИ ОТКРЫТЫХ УРОКОВ В ПРОФИЛЬНЫХ КЛАССАХ                </a:t>
            </a:r>
            <a:r>
              <a:rPr lang="ru-RU" sz="2000" b="1" dirty="0" smtClean="0">
                <a:solidFill>
                  <a:srgbClr val="002060"/>
                </a:solidFill>
              </a:rPr>
              <a:t>психолого-педагогической направленности и их </a:t>
            </a:r>
            <a:r>
              <a:rPr lang="ru-RU" sz="2000" b="1" dirty="0" err="1" smtClean="0">
                <a:solidFill>
                  <a:srgbClr val="002060"/>
                </a:solidFill>
              </a:rPr>
              <a:t>взаимопосещения</a:t>
            </a:r>
            <a:r>
              <a:rPr lang="ru-RU" sz="2000" b="1" dirty="0" smtClean="0">
                <a:solidFill>
                  <a:srgbClr val="002060"/>
                </a:solidFill>
              </a:rPr>
              <a:t> педагогами.</a:t>
            </a:r>
          </a:p>
          <a:p>
            <a:r>
              <a:rPr lang="ru-RU" sz="2000" i="1" dirty="0" smtClean="0">
                <a:solidFill>
                  <a:prstClr val="black"/>
                </a:solidFill>
              </a:rPr>
              <a:t>Цель:</a:t>
            </a:r>
            <a:r>
              <a:rPr lang="ru-RU" sz="2000" dirty="0" smtClean="0">
                <a:solidFill>
                  <a:prstClr val="black"/>
                </a:solidFill>
              </a:rPr>
              <a:t> оказание методической помощи в организации занятий по курсам               «Основы педагогики» и «Основы психологии»,                                                       повышение их эффективности и качества.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6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9526"/>
            <a:ext cx="12191999" cy="68566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7472" y="470647"/>
            <a:ext cx="9574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ПРИОРИТЕТНЫЕ НАПРАВЛЕНИЯ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 организации научно-методических </a:t>
            </a:r>
            <a:r>
              <a:rPr lang="ru-RU" sz="2000" b="1" dirty="0">
                <a:solidFill>
                  <a:srgbClr val="C00000"/>
                </a:solidFill>
              </a:rPr>
              <a:t>и научно-практических мероприятий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школ-партнеров Распределенного лицея профильных классов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психолого-педагогической </a:t>
            </a:r>
            <a:r>
              <a:rPr lang="ru-RU" sz="2000" b="1" dirty="0" smtClean="0">
                <a:solidFill>
                  <a:srgbClr val="C00000"/>
                </a:solidFill>
              </a:rPr>
              <a:t>направленности</a:t>
            </a:r>
            <a:r>
              <a:rPr lang="ru-RU" sz="2000" b="1" dirty="0">
                <a:solidFill>
                  <a:srgbClr val="C00000"/>
                </a:solidFill>
              </a:rPr>
              <a:t> в 2024-2025 учебном году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300" y="1905000"/>
            <a:ext cx="108839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3. Организация </a:t>
            </a:r>
            <a:r>
              <a:rPr lang="ru-RU" sz="2000" b="1" dirty="0">
                <a:solidFill>
                  <a:srgbClr val="002060"/>
                </a:solidFill>
              </a:rPr>
              <a:t>серии образовательных событий для учащихся психолого-педагогических  классов, посвященных 80-летию Победы советского народа в Великой Отечественной </a:t>
            </a:r>
            <a:r>
              <a:rPr lang="ru-RU" sz="2000" b="1" dirty="0" smtClean="0">
                <a:solidFill>
                  <a:srgbClr val="002060"/>
                </a:solidFill>
              </a:rPr>
              <a:t>войне. </a:t>
            </a:r>
          </a:p>
          <a:p>
            <a:r>
              <a:rPr lang="ru-RU" sz="2000" i="1" dirty="0" smtClean="0"/>
              <a:t>Цель</a:t>
            </a:r>
            <a:r>
              <a:rPr lang="ru-RU" sz="2000" i="1" dirty="0"/>
              <a:t>:</a:t>
            </a:r>
            <a:r>
              <a:rPr lang="ru-RU" sz="2000" dirty="0"/>
              <a:t> </a:t>
            </a:r>
            <a:r>
              <a:rPr lang="ru-RU" sz="2000" dirty="0" smtClean="0"/>
              <a:t>вовлечение </a:t>
            </a:r>
            <a:r>
              <a:rPr lang="ru-RU" sz="2000" dirty="0"/>
              <a:t>учащихся в деятельность по сохранению исторической памяти и </a:t>
            </a:r>
            <a:r>
              <a:rPr lang="ru-RU" sz="2000" dirty="0" smtClean="0"/>
              <a:t>сопровождению </a:t>
            </a:r>
            <a:r>
              <a:rPr lang="ru-RU" sz="2000" dirty="0"/>
              <a:t>мероприятий, </a:t>
            </a:r>
            <a:r>
              <a:rPr lang="ru-RU" sz="2000" dirty="0" smtClean="0"/>
              <a:t>посвященных </a:t>
            </a:r>
            <a:r>
              <a:rPr lang="ru-RU" sz="2000" dirty="0"/>
              <a:t>празднованию 80-й годовщины Победы в Великой Отечественной </a:t>
            </a:r>
            <a:r>
              <a:rPr lang="ru-RU" sz="2000" dirty="0" smtClean="0"/>
              <a:t>войне; </a:t>
            </a:r>
            <a:r>
              <a:rPr lang="ru-RU" sz="2000" dirty="0"/>
              <a:t>развитие и расширение социальных практик учащихся психолого-педагогических </a:t>
            </a:r>
            <a:r>
              <a:rPr lang="ru-RU" sz="2000" dirty="0" smtClean="0"/>
              <a:t>классов</a:t>
            </a:r>
            <a:r>
              <a:rPr lang="ru-RU" sz="2000" dirty="0"/>
              <a:t>,</a:t>
            </a:r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4. НЕДЕЛЯ </a:t>
            </a:r>
            <a:r>
              <a:rPr lang="ru-RU" sz="2000" b="1" dirty="0">
                <a:solidFill>
                  <a:srgbClr val="002060"/>
                </a:solidFill>
              </a:rPr>
              <a:t>единых действий (Межрегиональная творческая площадка для учащихся </a:t>
            </a:r>
            <a:r>
              <a:rPr lang="ru-RU" sz="2000" b="1" dirty="0" smtClean="0">
                <a:solidFill>
                  <a:srgbClr val="002060"/>
                </a:solidFill>
              </a:rPr>
              <a:t>психолого-педагогических  классов, </a:t>
            </a:r>
            <a:r>
              <a:rPr lang="ru-RU" sz="2000" b="1" dirty="0">
                <a:solidFill>
                  <a:srgbClr val="002060"/>
                </a:solidFill>
              </a:rPr>
              <a:t>молодых педагогов и наставников </a:t>
            </a:r>
            <a:r>
              <a:rPr lang="ru-RU" sz="2000" b="1" dirty="0" smtClean="0">
                <a:solidFill>
                  <a:srgbClr val="002060"/>
                </a:solidFill>
              </a:rPr>
              <a:t>Пензенской </a:t>
            </a:r>
            <a:r>
              <a:rPr lang="ru-RU" sz="2000" b="1" dirty="0">
                <a:solidFill>
                  <a:srgbClr val="002060"/>
                </a:solidFill>
              </a:rPr>
              <a:t>и Ульяновской областей</a:t>
            </a:r>
            <a:r>
              <a:rPr lang="ru-RU" sz="2000" b="1" dirty="0" smtClean="0">
                <a:solidFill>
                  <a:srgbClr val="002060"/>
                </a:solidFill>
              </a:rPr>
              <a:t>) – </a:t>
            </a:r>
            <a:r>
              <a:rPr lang="ru-RU" sz="2000" b="1" dirty="0" smtClean="0">
                <a:solidFill>
                  <a:srgbClr val="C00000"/>
                </a:solidFill>
              </a:rPr>
              <a:t>с 21 по 26 апреля 2025 года.</a:t>
            </a:r>
          </a:p>
          <a:p>
            <a:r>
              <a:rPr lang="ru-RU" sz="2000" i="1" dirty="0" smtClean="0"/>
              <a:t>Цель: </a:t>
            </a:r>
            <a:r>
              <a:rPr lang="ru-RU" sz="2000" dirty="0" smtClean="0"/>
              <a:t>знакомство </a:t>
            </a:r>
            <a:r>
              <a:rPr lang="ru-RU" sz="2000" dirty="0"/>
              <a:t>учащихся </a:t>
            </a:r>
            <a:r>
              <a:rPr lang="ru-RU" sz="2000" dirty="0">
                <a:solidFill>
                  <a:prstClr val="black"/>
                </a:solidFill>
              </a:rPr>
              <a:t>психолого-педагогических </a:t>
            </a:r>
            <a:r>
              <a:rPr lang="ru-RU" sz="2000" dirty="0" smtClean="0">
                <a:solidFill>
                  <a:prstClr val="black"/>
                </a:solidFill>
              </a:rPr>
              <a:t>классов</a:t>
            </a:r>
            <a:r>
              <a:rPr lang="ru-RU" sz="2000" dirty="0" smtClean="0"/>
              <a:t>                                                   с профессиональными </a:t>
            </a:r>
            <a:r>
              <a:rPr lang="ru-RU" sz="2000" dirty="0"/>
              <a:t>достижениями молодых педагогов и наставников </a:t>
            </a:r>
            <a:r>
              <a:rPr lang="ru-RU" sz="2000" dirty="0" smtClean="0"/>
              <a:t>                  Пензенской </a:t>
            </a:r>
            <a:r>
              <a:rPr lang="ru-RU" sz="2000" dirty="0"/>
              <a:t>и Ульяновской областей.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758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9526"/>
            <a:ext cx="12191999" cy="68566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7472" y="470647"/>
            <a:ext cx="9574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ПРИОРИТЕТНЫЕ НАПРАВЛЕНИЯ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 организации научно-методических </a:t>
            </a:r>
            <a:r>
              <a:rPr lang="ru-RU" sz="2000" b="1" dirty="0">
                <a:solidFill>
                  <a:srgbClr val="C00000"/>
                </a:solidFill>
              </a:rPr>
              <a:t>и научно-практических мероприятий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школ-партнеров Распределенного лицея профильных классов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психолого-педагогической </a:t>
            </a:r>
            <a:r>
              <a:rPr lang="ru-RU" sz="2000" b="1" dirty="0" smtClean="0">
                <a:solidFill>
                  <a:srgbClr val="C00000"/>
                </a:solidFill>
              </a:rPr>
              <a:t>направленности</a:t>
            </a:r>
            <a:r>
              <a:rPr lang="ru-RU" sz="2000" b="1" dirty="0">
                <a:solidFill>
                  <a:srgbClr val="C00000"/>
                </a:solidFill>
              </a:rPr>
              <a:t> в 2024-2025 учебном году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300" y="1905000"/>
            <a:ext cx="108839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5</a:t>
            </a:r>
            <a:r>
              <a:rPr lang="ru-RU" sz="2000" b="1" dirty="0" smtClean="0">
                <a:solidFill>
                  <a:srgbClr val="002060"/>
                </a:solidFill>
              </a:rPr>
              <a:t>. Уделить особое пристальное ВНИМАНИЕ ОРГАНИЗАЦИИ НАСТАВНИЧЕСТВА        в психолого-педагогическом классе в его </a:t>
            </a:r>
            <a:r>
              <a:rPr lang="ru-RU" sz="2000" b="1" dirty="0">
                <a:solidFill>
                  <a:srgbClr val="002060"/>
                </a:solidFill>
              </a:rPr>
              <a:t>различных видах </a:t>
            </a:r>
            <a:r>
              <a:rPr lang="ru-RU" sz="2000" b="1" dirty="0" smtClean="0">
                <a:solidFill>
                  <a:srgbClr val="002060"/>
                </a:solidFill>
              </a:rPr>
              <a:t>(традиционное</a:t>
            </a:r>
            <a:r>
              <a:rPr lang="en-US" sz="2000" b="1" dirty="0" smtClean="0">
                <a:solidFill>
                  <a:srgbClr val="002060"/>
                </a:solidFill>
              </a:rPr>
              <a:t>/</a:t>
            </a:r>
            <a:r>
              <a:rPr lang="ru-RU" sz="2000" b="1" dirty="0" smtClean="0">
                <a:solidFill>
                  <a:srgbClr val="002060"/>
                </a:solidFill>
              </a:rPr>
              <a:t>один на один, краткосрочное </a:t>
            </a:r>
            <a:r>
              <a:rPr lang="ru-RU" sz="2000" b="1" dirty="0">
                <a:solidFill>
                  <a:srgbClr val="002060"/>
                </a:solidFill>
              </a:rPr>
              <a:t>или </a:t>
            </a:r>
            <a:r>
              <a:rPr lang="ru-RU" sz="2000" b="1" dirty="0" smtClean="0">
                <a:solidFill>
                  <a:srgbClr val="002060"/>
                </a:solidFill>
              </a:rPr>
              <a:t>целеполагающее, виртуальное</a:t>
            </a:r>
            <a:r>
              <a:rPr lang="en-US" sz="2000" b="1" dirty="0" smtClean="0">
                <a:solidFill>
                  <a:srgbClr val="002060"/>
                </a:solidFill>
              </a:rPr>
              <a:t>/</a:t>
            </a:r>
            <a:r>
              <a:rPr lang="ru-RU" sz="2000" b="1" dirty="0">
                <a:solidFill>
                  <a:srgbClr val="002060"/>
                </a:solidFill>
              </a:rPr>
              <a:t>дистанционное, </a:t>
            </a:r>
            <a:r>
              <a:rPr lang="ru-RU" sz="2000" b="1" dirty="0" smtClean="0">
                <a:solidFill>
                  <a:srgbClr val="002060"/>
                </a:solidFill>
              </a:rPr>
              <a:t>ситуационное, консультационное). </a:t>
            </a:r>
          </a:p>
          <a:p>
            <a:r>
              <a:rPr lang="ru-RU" sz="2000" i="1" dirty="0" smtClean="0">
                <a:solidFill>
                  <a:prstClr val="black"/>
                </a:solidFill>
              </a:rPr>
              <a:t>Цель</a:t>
            </a:r>
            <a:r>
              <a:rPr lang="ru-RU" sz="2000" i="1" dirty="0">
                <a:solidFill>
                  <a:prstClr val="black"/>
                </a:solidFill>
              </a:rPr>
              <a:t>: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обеспечить максимальное привлечение наставников (и опытных педагогов, и молодых педагогов) к взаимодействию со старшеклассниками в аспекте их ориентации на </a:t>
            </a:r>
            <a:r>
              <a:rPr lang="ru-RU" sz="2000" dirty="0">
                <a:solidFill>
                  <a:prstClr val="black"/>
                </a:solidFill>
              </a:rPr>
              <a:t>выбор педагогической </a:t>
            </a:r>
            <a:r>
              <a:rPr lang="ru-RU" sz="2000" dirty="0" smtClean="0">
                <a:solidFill>
                  <a:prstClr val="black"/>
                </a:solidFill>
              </a:rPr>
              <a:t>профессии; расширить диапазон применения социальных </a:t>
            </a:r>
            <a:r>
              <a:rPr lang="ru-RU" sz="2000" dirty="0">
                <a:solidFill>
                  <a:prstClr val="black"/>
                </a:solidFill>
              </a:rPr>
              <a:t>практик </a:t>
            </a:r>
            <a:r>
              <a:rPr lang="ru-RU" sz="2000" dirty="0" smtClean="0">
                <a:solidFill>
                  <a:prstClr val="black"/>
                </a:solidFill>
              </a:rPr>
              <a:t>среди наставников по отношению к учащимся психолого-педагогических классов. </a:t>
            </a:r>
            <a:endParaRPr lang="ru-RU" sz="2000" dirty="0">
              <a:solidFill>
                <a:prstClr val="black"/>
              </a:solidFill>
            </a:endParaRP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6</a:t>
            </a:r>
            <a:r>
              <a:rPr lang="ru-RU" sz="2000" b="1" dirty="0" smtClean="0">
                <a:solidFill>
                  <a:srgbClr val="002060"/>
                </a:solidFill>
              </a:rPr>
              <a:t>. Активно и настойчиво поддерживать статус психолого-педагогического класса в школе, подчеркивать его значимость и возможности для развития  </a:t>
            </a:r>
            <a:r>
              <a:rPr lang="ru-RU" sz="2000" b="1" dirty="0" err="1" smtClean="0">
                <a:solidFill>
                  <a:srgbClr val="002060"/>
                </a:solidFill>
              </a:rPr>
              <a:t>метапредметных</a:t>
            </a:r>
            <a:r>
              <a:rPr lang="ru-RU" sz="2000" b="1" dirty="0" smtClean="0">
                <a:solidFill>
                  <a:srgbClr val="002060"/>
                </a:solidFill>
              </a:rPr>
              <a:t> и личностных компетенций учащихся.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i="1" dirty="0" smtClean="0">
                <a:solidFill>
                  <a:prstClr val="black"/>
                </a:solidFill>
              </a:rPr>
              <a:t>Цель: </a:t>
            </a:r>
            <a:r>
              <a:rPr lang="ru-RU" sz="2000" dirty="0" smtClean="0">
                <a:solidFill>
                  <a:prstClr val="black"/>
                </a:solidFill>
              </a:rPr>
              <a:t>привлечение внимания старшеклассников к востребованности психолого-педагогической деятельности, расширять их представление о профессии                педагога.</a:t>
            </a:r>
            <a:endParaRPr lang="ru-RU" sz="2000" dirty="0">
              <a:solidFill>
                <a:prstClr val="black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" y="9526"/>
            <a:ext cx="12191999" cy="685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4"/>
          <p:cNvSpPr txBox="1">
            <a:spLocks/>
          </p:cNvSpPr>
          <p:nvPr/>
        </p:nvSpPr>
        <p:spPr bwMode="auto">
          <a:xfrm>
            <a:off x="667657" y="2490110"/>
            <a:ext cx="10900230" cy="248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4000" dirty="0" smtClean="0">
                <a:solidFill>
                  <a:srgbClr val="4472C4">
                    <a:lumMod val="50000"/>
                  </a:srgbClr>
                </a:solidFill>
                <a:latin typeface="Calibri"/>
              </a:rPr>
              <a:t>ЖЕЛАЕМ УСПЕХОВ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4000" dirty="0" smtClean="0">
                <a:solidFill>
                  <a:srgbClr val="4472C4">
                    <a:lumMod val="50000"/>
                  </a:srgbClr>
                </a:solidFill>
                <a:latin typeface="Calibri"/>
              </a:rPr>
              <a:t>В ПОВЫШЕНИИ КАЧЕСТВА ДЕЯТЕЛЬНОСТИ 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4000" dirty="0" smtClean="0">
                <a:solidFill>
                  <a:srgbClr val="4472C4">
                    <a:lumMod val="50000"/>
                  </a:srgbClr>
                </a:solidFill>
                <a:latin typeface="Calibri"/>
              </a:rPr>
              <a:t>ПСИХОЛОГО-ПЕДАГОГИЧЕСКИХ КЛАССОВ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sz="4000" dirty="0" smtClean="0">
                <a:solidFill>
                  <a:srgbClr val="4472C4">
                    <a:lumMod val="50000"/>
                  </a:srgbClr>
                </a:solidFill>
                <a:latin typeface="Calibri"/>
              </a:rPr>
              <a:t>И </a:t>
            </a:r>
            <a:r>
              <a:rPr lang="ru-RU" sz="4000" smtClean="0">
                <a:solidFill>
                  <a:srgbClr val="4472C4">
                    <a:lumMod val="50000"/>
                  </a:srgbClr>
                </a:solidFill>
                <a:latin typeface="Calibri"/>
              </a:rPr>
              <a:t>УСИЛЕНИИ РОЛИ КУРАТОРА В ОБЕСПЕЧЕНИИ ПСИХОЛОГО-ПЕДАГОГИЧЕСКОЙ </a:t>
            </a:r>
            <a:r>
              <a:rPr lang="ru-RU" sz="4000" dirty="0" smtClean="0">
                <a:solidFill>
                  <a:srgbClr val="4472C4">
                    <a:lumMod val="50000"/>
                  </a:srgbClr>
                </a:solidFill>
                <a:latin typeface="Calibri"/>
              </a:rPr>
              <a:t>ПРОФИЛИЗАЦИИ ШКОЛЬНИКОВ!</a:t>
            </a:r>
            <a:endParaRPr lang="ru-RU" sz="4000" dirty="0">
              <a:solidFill>
                <a:srgbClr val="4472C4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09" y="835025"/>
            <a:ext cx="24209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96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2191999" cy="685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260" y="353278"/>
            <a:ext cx="24209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Овладение </a:t>
            </a:r>
            <a:r>
              <a:rPr lang="ru-RU" dirty="0">
                <a:solidFill>
                  <a:srgbClr val="002060"/>
                </a:solidFill>
              </a:rPr>
              <a:t>необходимыми профессиональными умениями происходит тогда, когда </a:t>
            </a:r>
            <a:r>
              <a:rPr lang="ru-RU" b="1" dirty="0" smtClean="0">
                <a:solidFill>
                  <a:srgbClr val="002060"/>
                </a:solidFill>
              </a:rPr>
              <a:t>СОЗДАЕТСЯ ОБРАЗОВАТЕЛЬНАЯ СРЕДА ПРОФИЛЬНОГО КЛАССА С ИСПОЛЬЗОВАНИЕМ ВСЕХ ЕЕ ВОЗМОЖНОСТЕЙ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таком классе ученики могут не только получить знания о себе 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>
                <a:solidFill>
                  <a:srgbClr val="002060"/>
                </a:solidFill>
              </a:rPr>
              <a:t>о том, какими их видят окружающие, как они развиваются и каков их творческий потенциал), но и </a:t>
            </a:r>
            <a:r>
              <a:rPr lang="ru-RU" b="1" dirty="0">
                <a:solidFill>
                  <a:srgbClr val="002060"/>
                </a:solidFill>
              </a:rPr>
              <a:t>расширить собственные представления о специфике педагогического </a:t>
            </a:r>
            <a:r>
              <a:rPr lang="ru-RU" b="1" dirty="0" smtClean="0">
                <a:solidFill>
                  <a:srgbClr val="002060"/>
                </a:solidFill>
              </a:rPr>
              <a:t>труда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260" y="353278"/>
            <a:ext cx="24209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5799" y="1411941"/>
            <a:ext cx="11147613" cy="476502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КУРАТОР</a:t>
            </a:r>
            <a:r>
              <a:rPr lang="ru-RU" dirty="0" smtClean="0"/>
              <a:t> </a:t>
            </a:r>
            <a:r>
              <a:rPr lang="ru-RU" dirty="0"/>
              <a:t>–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координатор </a:t>
            </a:r>
            <a:r>
              <a:rPr lang="ru-RU" b="1" dirty="0">
                <a:solidFill>
                  <a:srgbClr val="C00000"/>
                </a:solidFill>
              </a:rPr>
              <a:t>психолого-педагогических классов из числа педагогов </a:t>
            </a:r>
            <a:r>
              <a:rPr lang="ru-RU" b="1" dirty="0" smtClean="0">
                <a:solidFill>
                  <a:srgbClr val="C00000"/>
                </a:solidFill>
              </a:rPr>
              <a:t>образовательной организации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Несет </a:t>
            </a:r>
            <a:r>
              <a:rPr lang="ru-RU" b="1" i="1" dirty="0" smtClean="0">
                <a:solidFill>
                  <a:srgbClr val="002060"/>
                </a:solidFill>
              </a:rPr>
              <a:t>ответственность</a:t>
            </a:r>
            <a:r>
              <a:rPr lang="ru-RU" dirty="0" smtClean="0">
                <a:solidFill>
                  <a:srgbClr val="002060"/>
                </a:solidFill>
              </a:rPr>
              <a:t> за </a:t>
            </a:r>
            <a:r>
              <a:rPr lang="ru-RU" dirty="0">
                <a:solidFill>
                  <a:srgbClr val="002060"/>
                </a:solidFill>
              </a:rPr>
              <a:t>эффективную реализацию </a:t>
            </a:r>
            <a:r>
              <a:rPr lang="ru-RU" dirty="0" smtClean="0">
                <a:solidFill>
                  <a:srgbClr val="002060"/>
                </a:solidFill>
              </a:rPr>
              <a:t>деятельности психолого-педагогического класса;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Обеспечивает </a:t>
            </a:r>
            <a:r>
              <a:rPr lang="ru-RU" b="1" i="1" dirty="0" smtClean="0">
                <a:solidFill>
                  <a:srgbClr val="002060"/>
                </a:solidFill>
              </a:rPr>
              <a:t>взаимодействие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всего педагогического коллектива  </a:t>
            </a:r>
            <a:r>
              <a:rPr lang="ru-RU" dirty="0" smtClean="0">
                <a:solidFill>
                  <a:srgbClr val="002060"/>
                </a:solidFill>
              </a:rPr>
              <a:t>по обеспечению качественной психолого-педагогической </a:t>
            </a:r>
            <a:r>
              <a:rPr lang="ru-RU" dirty="0" err="1" smtClean="0">
                <a:solidFill>
                  <a:srgbClr val="002060"/>
                </a:solidFill>
              </a:rPr>
              <a:t>профилизации</a:t>
            </a:r>
            <a:r>
              <a:rPr lang="ru-RU" dirty="0" smtClean="0">
                <a:solidFill>
                  <a:srgbClr val="002060"/>
                </a:solidFill>
              </a:rPr>
              <a:t> старшеклассников, </a:t>
            </a:r>
            <a:r>
              <a:rPr lang="ru-RU" b="1" i="1" dirty="0" smtClean="0">
                <a:solidFill>
                  <a:srgbClr val="002060"/>
                </a:solidFill>
              </a:rPr>
              <a:t>объединяет усилия всех субъектов </a:t>
            </a:r>
            <a:r>
              <a:rPr lang="ru-RU" dirty="0" smtClean="0">
                <a:solidFill>
                  <a:srgbClr val="002060"/>
                </a:solidFill>
              </a:rPr>
              <a:t>образовательной деятельности.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2191999" cy="685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260" y="353278"/>
            <a:ext cx="24209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9"/>
            <a:ext cx="84680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Вопросы для самоанализа</a:t>
            </a:r>
            <a:br>
              <a:rPr lang="ru-RU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по организации деятельности </a:t>
            </a:r>
            <a:br>
              <a:rPr lang="ru-RU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в психолого-педагогическом классе (группе</a:t>
            </a:r>
            <a:r>
              <a:rPr lang="ru-RU" sz="2800" dirty="0" smtClean="0"/>
              <a:t>)                 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2353" y="1825625"/>
            <a:ext cx="10892117" cy="4790328"/>
          </a:xfrm>
        </p:spPr>
        <p:txBody>
          <a:bodyPr/>
          <a:lstStyle/>
          <a:p>
            <a:r>
              <a:rPr lang="ru-RU" sz="2700" dirty="0" smtClean="0">
                <a:solidFill>
                  <a:srgbClr val="002060"/>
                </a:solidFill>
              </a:rPr>
              <a:t>Составлен ли вами </a:t>
            </a:r>
            <a:r>
              <a:rPr lang="ru-RU" sz="2700" b="1" i="1" dirty="0" smtClean="0">
                <a:solidFill>
                  <a:srgbClr val="002060"/>
                </a:solidFill>
              </a:rPr>
              <a:t>план работы </a:t>
            </a:r>
            <a:r>
              <a:rPr lang="ru-RU" sz="2700" dirty="0" smtClean="0">
                <a:solidFill>
                  <a:srgbClr val="002060"/>
                </a:solidFill>
              </a:rPr>
              <a:t>по организации и сопровождению деятельности психолого-педагогического класса в вашей школе?</a:t>
            </a:r>
          </a:p>
          <a:p>
            <a:r>
              <a:rPr lang="ru-RU" sz="2700" dirty="0" smtClean="0">
                <a:solidFill>
                  <a:srgbClr val="002060"/>
                </a:solidFill>
              </a:rPr>
              <a:t>Какое </a:t>
            </a:r>
            <a:r>
              <a:rPr lang="ru-RU" sz="2700" b="1" i="1" dirty="0" smtClean="0">
                <a:solidFill>
                  <a:srgbClr val="002060"/>
                </a:solidFill>
              </a:rPr>
              <a:t>главное событие психолого-педагогической направленности  </a:t>
            </a:r>
            <a:r>
              <a:rPr lang="ru-RU" sz="2700" dirty="0" smtClean="0">
                <a:solidFill>
                  <a:srgbClr val="002060"/>
                </a:solidFill>
              </a:rPr>
              <a:t>(общешкольный проект) вы реализуете в школе?</a:t>
            </a:r>
          </a:p>
          <a:p>
            <a:r>
              <a:rPr lang="ru-RU" sz="2700" dirty="0" smtClean="0">
                <a:solidFill>
                  <a:srgbClr val="002060"/>
                </a:solidFill>
              </a:rPr>
              <a:t>Каким образом вы </a:t>
            </a:r>
            <a:r>
              <a:rPr lang="ru-RU" sz="2700" b="1" i="1" dirty="0" smtClean="0">
                <a:solidFill>
                  <a:srgbClr val="002060"/>
                </a:solidFill>
              </a:rPr>
              <a:t>поддерживаете статус </a:t>
            </a:r>
            <a:r>
              <a:rPr lang="ru-RU" sz="2700" dirty="0" smtClean="0">
                <a:solidFill>
                  <a:srgbClr val="002060"/>
                </a:solidFill>
              </a:rPr>
              <a:t>психолого-педагогического класса в своей школе?</a:t>
            </a:r>
          </a:p>
          <a:p>
            <a:r>
              <a:rPr lang="ru-RU" sz="2700" dirty="0" smtClean="0">
                <a:solidFill>
                  <a:srgbClr val="002060"/>
                </a:solidFill>
              </a:rPr>
              <a:t>Как осуществляется вами </a:t>
            </a:r>
            <a:r>
              <a:rPr lang="ru-RU" sz="2700" b="1" i="1" dirty="0" smtClean="0">
                <a:solidFill>
                  <a:srgbClr val="002060"/>
                </a:solidFill>
              </a:rPr>
              <a:t>информационное сопровождение </a:t>
            </a:r>
            <a:r>
              <a:rPr lang="ru-RU" sz="2700" dirty="0" smtClean="0">
                <a:solidFill>
                  <a:srgbClr val="002060"/>
                </a:solidFill>
              </a:rPr>
              <a:t>деятельности психолого-педагогического класса?</a:t>
            </a:r>
          </a:p>
          <a:p>
            <a:r>
              <a:rPr lang="ru-RU" sz="2700" dirty="0" smtClean="0">
                <a:solidFill>
                  <a:srgbClr val="002060"/>
                </a:solidFill>
              </a:rPr>
              <a:t>Осуществляется ли </a:t>
            </a:r>
            <a:r>
              <a:rPr lang="ru-RU" sz="2700" b="1" i="1" dirty="0" smtClean="0">
                <a:solidFill>
                  <a:srgbClr val="002060"/>
                </a:solidFill>
              </a:rPr>
              <a:t>взаимодействие куратора с классным руководителем </a:t>
            </a:r>
            <a:r>
              <a:rPr lang="ru-RU" sz="2700" dirty="0" smtClean="0">
                <a:solidFill>
                  <a:srgbClr val="002060"/>
                </a:solidFill>
              </a:rPr>
              <a:t>психолого-педагогического класса?                                 Каким образом?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2353" y="457200"/>
            <a:ext cx="775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2191999" cy="685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260" y="353278"/>
            <a:ext cx="24209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233488"/>
          </a:xfrm>
        </p:spPr>
        <p:txBody>
          <a:bodyPr/>
          <a:lstStyle/>
          <a:p>
            <a:r>
              <a:rPr lang="ru-RU" dirty="0" smtClean="0"/>
              <a:t>                                         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640542"/>
            <a:ext cx="10515600" cy="493507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Контроль за качеством преподавания профильных дисциплин «Основы педагогики» и «Основы психологии»;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Взаимодействие с классным руководителем психолого-педагогического класса;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Информационное сопровождение деятельности психолого-педагогического класса (группы) на разных уровнях – школьном, муниципальном, областном;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Вовлечение педагогов школы в процесс реализации психолого-педагогической </a:t>
            </a:r>
            <a:r>
              <a:rPr lang="ru-RU" dirty="0" err="1" smtClean="0">
                <a:solidFill>
                  <a:srgbClr val="002060"/>
                </a:solidFill>
              </a:rPr>
              <a:t>профилизации</a:t>
            </a:r>
            <a:r>
              <a:rPr lang="ru-RU" dirty="0" smtClean="0">
                <a:solidFill>
                  <a:srgbClr val="002060"/>
                </a:solidFill>
              </a:rPr>
              <a:t> старшеклассников;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Обеспечение участия старшеклассников в целевых             мероприятиях </a:t>
            </a:r>
            <a:r>
              <a:rPr lang="ru-RU" dirty="0" err="1" smtClean="0">
                <a:solidFill>
                  <a:srgbClr val="002060"/>
                </a:solidFill>
              </a:rPr>
              <a:t>УлГПУ</a:t>
            </a:r>
            <a:r>
              <a:rPr lang="ru-RU" dirty="0" smtClean="0">
                <a:solidFill>
                  <a:srgbClr val="002060"/>
                </a:solidFill>
              </a:rPr>
              <a:t> им. И.Н. Ульянова.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74059" y="353278"/>
            <a:ext cx="778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Ориентиры деятельности куратора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психолого-педагогического класса (группы)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9526"/>
            <a:ext cx="12191999" cy="685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49371" y="5849257"/>
            <a:ext cx="2138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Ульяновск</a:t>
            </a:r>
            <a:endParaRPr lang="ru-RU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2024-2025 </a:t>
            </a:r>
            <a:endParaRPr lang="ru-RU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364" y="1855694"/>
            <a:ext cx="10049435" cy="371138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Одна из приоритетных задач 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психолого-педагогической </a:t>
            </a:r>
            <a:r>
              <a:rPr lang="ru-RU" sz="3200" b="1" dirty="0" err="1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профилизации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– </a:t>
            </a:r>
            <a:b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Arial" charset="0"/>
              </a:rPr>
              <a:t>повысить уровень преподавания профильных дисциплин «Основы педагогики» и            «Основы психологии»</a:t>
            </a:r>
            <a:endParaRPr lang="ru-RU" sz="3600" b="1" dirty="0">
              <a:solidFill>
                <a:srgbClr val="002060"/>
              </a:solidFill>
              <a:latin typeface="+mn-lt"/>
              <a:ea typeface="+mn-ea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024" y="501196"/>
            <a:ext cx="24209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4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9526"/>
            <a:ext cx="12191999" cy="68566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8" y="296010"/>
            <a:ext cx="4752069" cy="628372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02514" y="638629"/>
            <a:ext cx="56025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Основы педагогики и психологии. 10-11 классы : учебное пособие :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dirty="0" smtClean="0"/>
              <a:t>в </a:t>
            </a:r>
            <a:r>
              <a:rPr lang="ru-RU" sz="2800" dirty="0"/>
              <a:t>двух частях : 12+ / </a:t>
            </a:r>
            <a:endParaRPr lang="ru-RU" sz="2800" dirty="0" smtClean="0"/>
          </a:p>
          <a:p>
            <a:r>
              <a:rPr lang="ru-RU" sz="2800" dirty="0" smtClean="0"/>
              <a:t>В</a:t>
            </a:r>
            <a:r>
              <a:rPr lang="ru-RU" sz="2800" dirty="0"/>
              <a:t>. С. </a:t>
            </a:r>
            <a:r>
              <a:rPr lang="ru-RU" sz="2800" dirty="0" err="1"/>
              <a:t>Басюк</a:t>
            </a:r>
            <a:r>
              <a:rPr lang="ru-RU" sz="2800" dirty="0"/>
              <a:t>, Е. И. Казакова, </a:t>
            </a:r>
            <a:endParaRPr lang="ru-RU" sz="2800" dirty="0" smtClean="0"/>
          </a:p>
          <a:p>
            <a:r>
              <a:rPr lang="ru-RU" sz="2800" dirty="0" smtClean="0"/>
              <a:t>Е</a:t>
            </a:r>
            <a:r>
              <a:rPr lang="ru-RU" sz="2800" dirty="0"/>
              <a:t>. Ю. </a:t>
            </a:r>
            <a:r>
              <a:rPr lang="ru-RU" sz="2800" dirty="0" err="1"/>
              <a:t>Брель</a:t>
            </a:r>
            <a:r>
              <a:rPr lang="ru-RU" sz="2800" dirty="0"/>
              <a:t> [и др</a:t>
            </a:r>
            <a:r>
              <a:rPr lang="ru-RU" sz="2800" dirty="0" smtClean="0"/>
              <a:t>.].- </a:t>
            </a:r>
            <a:r>
              <a:rPr lang="ru-RU" sz="2800" dirty="0"/>
              <a:t>Москва : Просвещение, 2023, 2023. </a:t>
            </a:r>
            <a:r>
              <a:rPr lang="ru-RU" sz="2800" dirty="0" smtClean="0"/>
              <a:t>–</a:t>
            </a:r>
          </a:p>
          <a:p>
            <a:r>
              <a:rPr lang="ru-RU" sz="2800" dirty="0" smtClean="0"/>
              <a:t>239 </a:t>
            </a:r>
            <a:r>
              <a:rPr lang="ru-RU" sz="2800" dirty="0"/>
              <a:t>с. : </a:t>
            </a:r>
            <a:r>
              <a:rPr lang="ru-RU" sz="2800" dirty="0" err="1"/>
              <a:t>цв</a:t>
            </a:r>
            <a:r>
              <a:rPr lang="ru-RU" sz="2800" dirty="0"/>
              <a:t>. ил..; ISBN 978-5-09-095478-5.</a:t>
            </a:r>
          </a:p>
        </p:txBody>
      </p:sp>
    </p:spTree>
    <p:extLst>
      <p:ext uri="{BB962C8B-B14F-4D97-AF65-F5344CB8AC3E}">
        <p14:creationId xmlns:p14="http://schemas.microsoft.com/office/powerpoint/2010/main" val="5815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66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944" y="478971"/>
            <a:ext cx="111614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Цифровое дополнение к учебнику «Основы педагогики и психологии»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lecta.ru/mix/playlist-pedagogic/index.html?utm_source=yandex.ru&amp;utm_medium=organic&amp;utm_campaign=yandex.ru&amp;utm_referrer=yandex.ru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4" y="2495791"/>
            <a:ext cx="5580742" cy="35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772" y="1948596"/>
            <a:ext cx="3083606" cy="231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9" y="4344968"/>
            <a:ext cx="3018971" cy="215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74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9526"/>
            <a:ext cx="12191999" cy="68566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499" y="3233722"/>
            <a:ext cx="6127534" cy="326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4868" y="362857"/>
            <a:ext cx="11105932" cy="517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примерных основных образовательных программ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https://fgosreestr.ru/oop/primernaia-obrazovatelnaia-programma-uchebnogo-predmeta-osnovy-pedagogiki-i-psikhologii-dlia-10-11-klassov-obshcheobrazovatelnykh-organizatsii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Примерная образовательная программа учебного предмета «Основы педагогики и психологии» для 10-11 классов общеобразовательных организаций</a:t>
            </a:r>
          </a:p>
          <a:p>
            <a:pPr lvl="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образования: Среднее общее образование</a:t>
            </a:r>
          </a:p>
          <a:p>
            <a:pPr lvl="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Текущий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статус: Одобрена решением 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учебно-методического 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объединения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общему образованию, </a:t>
            </a: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18 марта 2022 г. № 1/22</a:t>
            </a:r>
          </a:p>
          <a:p>
            <a:pPr lvl="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реестре: 2-3-0:0-0-0-1.0</a:t>
            </a:r>
          </a:p>
          <a:p>
            <a:pPr lvl="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предмет: Курсы</a:t>
            </a:r>
          </a:p>
        </p:txBody>
      </p:sp>
    </p:spTree>
    <p:extLst>
      <p:ext uri="{BB962C8B-B14F-4D97-AF65-F5344CB8AC3E}">
        <p14:creationId xmlns:p14="http://schemas.microsoft.com/office/powerpoint/2010/main" val="100560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4345</TotalTime>
  <Words>870</Words>
  <Application>Microsoft Office PowerPoint</Application>
  <PresentationFormat>Произвольный</PresentationFormat>
  <Paragraphs>101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5_Тема Office</vt:lpstr>
      <vt:lpstr>1_Тема Office</vt:lpstr>
      <vt:lpstr>Перспективы развития психолого-педагогической профилизации обучающихся в школах-партнерах Распределенного лицея: рекомендации кураторам психолого-педагогических классов по обеспечению эффективности их деятельности</vt:lpstr>
      <vt:lpstr>                                          </vt:lpstr>
      <vt:lpstr>                                          </vt:lpstr>
      <vt:lpstr>Вопросы для самоанализа по организации деятельности  в психолого-педагогическом классе (группе)                 </vt:lpstr>
      <vt:lpstr>                                          </vt:lpstr>
      <vt:lpstr>Одна из приоритетных задач  психолого-педагогической профилизации –   повысить уровень преподавания профильных дисциплин «Основы педагогики» и            «Основы психологии»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сопровождения молодых педагогов</dc:title>
  <dc:creator>Student</dc:creator>
  <cp:lastModifiedBy>admin</cp:lastModifiedBy>
  <cp:revision>570</cp:revision>
  <cp:lastPrinted>2021-02-08T06:42:13Z</cp:lastPrinted>
  <dcterms:created xsi:type="dcterms:W3CDTF">2019-08-20T09:44:24Z</dcterms:created>
  <dcterms:modified xsi:type="dcterms:W3CDTF">2025-03-10T17:57:58Z</dcterms:modified>
</cp:coreProperties>
</file>