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53" r:id="rId2"/>
    <p:sldId id="354" r:id="rId3"/>
    <p:sldId id="356" r:id="rId4"/>
    <p:sldId id="357" r:id="rId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9E6E"/>
    <a:srgbClr val="EBE8E3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17"/>
    <p:restoredTop sz="96405"/>
  </p:normalViewPr>
  <p:slideViewPr>
    <p:cSldViewPr>
      <p:cViewPr varScale="1">
        <p:scale>
          <a:sx n="112" d="100"/>
          <a:sy n="112" d="100"/>
        </p:scale>
        <p:origin x="2166" y="90"/>
      </p:cViewPr>
      <p:guideLst>
        <p:guide orient="horz" pos="2160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7EBD4-33F1-4E74-8B54-B35302B11334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F19B1-5BEF-4995-8F77-0C6296DED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713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2581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6672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6672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3959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B4D1-FBD8-4AA4-B23C-8EFE851C8439}" type="datetime1">
              <a:rPr lang="ru-RU" smtClean="0"/>
              <a:pPr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979A-93BF-4F43-AA18-03AABF65A4C7}" type="datetime1">
              <a:rPr lang="ru-RU" smtClean="0"/>
              <a:pPr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D62C-4BCB-476B-811A-CDA9557FF61C}" type="datetime1">
              <a:rPr lang="ru-RU" smtClean="0"/>
              <a:pPr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DB32C82-AF0E-4597-BF96-9E01B38A2F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61000"/>
          </a:blip>
          <a:srcRect l="2077" t="4923" r="23804" b="10344"/>
          <a:stretch/>
        </p:blipFill>
        <p:spPr>
          <a:xfrm>
            <a:off x="1" y="-1"/>
            <a:ext cx="914399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8418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AFA-04C3-4B40-B8BA-8A314D936875}" type="datetime1">
              <a:rPr lang="ru-RU" smtClean="0"/>
              <a:pPr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2CB5-D77D-4CC2-AA44-4ACCDF271AB6}" type="datetime1">
              <a:rPr lang="ru-RU" smtClean="0"/>
              <a:pPr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C88A-ABFB-4D49-8DA5-64C752FFEEC7}" type="datetime1">
              <a:rPr lang="ru-RU" smtClean="0"/>
              <a:pPr/>
              <a:t>06.07.2023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DC48-5652-4C22-9A39-00BE99D38380}" type="datetime1">
              <a:rPr lang="ru-RU" smtClean="0"/>
              <a:pPr/>
              <a:t>06.07.2023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21113-C27D-488F-AAD5-7FAE46E5F630}" type="datetime1">
              <a:rPr lang="ru-RU" smtClean="0"/>
              <a:pPr/>
              <a:t>06.07.2023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F198-8737-4937-92FF-B98AE9F01354}" type="datetime1">
              <a:rPr lang="ru-RU" smtClean="0"/>
              <a:pPr/>
              <a:t>06.07.2023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14E0-75F2-442C-BA04-FE3AADCEC786}" type="datetime1">
              <a:rPr lang="ru-RU" smtClean="0"/>
              <a:pPr/>
              <a:t>06.07.2023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031AB-4D4D-4914-8217-5CCEE94DEFC9}" type="datetime1">
              <a:rPr lang="ru-RU" smtClean="0"/>
              <a:pPr/>
              <a:t>06.07.2023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D9C66-5845-490F-81C9-A8887925597E}" type="datetime1">
              <a:rPr lang="ru-RU" smtClean="0"/>
              <a:pPr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hyperlink" Target="mailto:shubmm@mail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10" Type="http://schemas.openxmlformats.org/officeDocument/2006/relationships/image" Target="../media/image11.jp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64EEDDD6-8937-FB8D-275B-3BC9538CAA56}"/>
              </a:ext>
            </a:extLst>
          </p:cNvPr>
          <p:cNvSpPr/>
          <p:nvPr/>
        </p:nvSpPr>
        <p:spPr>
          <a:xfrm>
            <a:off x="2825656" y="5187692"/>
            <a:ext cx="2834830" cy="759758"/>
          </a:xfrm>
          <a:prstGeom prst="roundRect">
            <a:avLst>
              <a:gd name="adj" fmla="val 13575"/>
            </a:avLst>
          </a:prstGeom>
          <a:solidFill>
            <a:srgbClr val="EBE8E3"/>
          </a:solidFill>
          <a:ln w="3175">
            <a:solidFill>
              <a:srgbClr val="B79E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4836BD4D-E9F7-D544-E68D-DB29EDEC99F3}"/>
              </a:ext>
            </a:extLst>
          </p:cNvPr>
          <p:cNvSpPr/>
          <p:nvPr/>
        </p:nvSpPr>
        <p:spPr>
          <a:xfrm>
            <a:off x="2825656" y="3907298"/>
            <a:ext cx="2834830" cy="1162136"/>
          </a:xfrm>
          <a:prstGeom prst="roundRect">
            <a:avLst>
              <a:gd name="adj" fmla="val 9900"/>
            </a:avLst>
          </a:prstGeom>
          <a:solidFill>
            <a:srgbClr val="EBE8E3"/>
          </a:solidFill>
          <a:ln w="3175">
            <a:solidFill>
              <a:srgbClr val="B79E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DCA90A16-C936-D9A4-4C86-9F686B543290}"/>
              </a:ext>
            </a:extLst>
          </p:cNvPr>
          <p:cNvSpPr/>
          <p:nvPr/>
        </p:nvSpPr>
        <p:spPr>
          <a:xfrm>
            <a:off x="5782065" y="3896106"/>
            <a:ext cx="3110415" cy="2787055"/>
          </a:xfrm>
          <a:prstGeom prst="roundRect">
            <a:avLst>
              <a:gd name="adj" fmla="val 5985"/>
            </a:avLst>
          </a:prstGeom>
          <a:solidFill>
            <a:srgbClr val="EBE8E3"/>
          </a:solidFill>
          <a:ln w="3175">
            <a:solidFill>
              <a:srgbClr val="B79E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4CEAA340-EB15-42F6-FCDA-41F279848A5D}"/>
              </a:ext>
            </a:extLst>
          </p:cNvPr>
          <p:cNvSpPr/>
          <p:nvPr/>
        </p:nvSpPr>
        <p:spPr>
          <a:xfrm>
            <a:off x="209064" y="3899368"/>
            <a:ext cx="2529794" cy="2769991"/>
          </a:xfrm>
          <a:prstGeom prst="roundRect">
            <a:avLst>
              <a:gd name="adj" fmla="val 5985"/>
            </a:avLst>
          </a:prstGeom>
          <a:solidFill>
            <a:srgbClr val="EBE8E3"/>
          </a:solidFill>
          <a:ln w="3175">
            <a:solidFill>
              <a:srgbClr val="B79E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52CE212-EF93-0EFC-51A5-73DCC21A85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" t="-708" r="62303" b="72076"/>
          <a:stretch/>
        </p:blipFill>
        <p:spPr>
          <a:xfrm flipV="1">
            <a:off x="0" y="6034912"/>
            <a:ext cx="2074848" cy="87856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ABFC2A7-584F-12EA-BB6D-4CACA870AF3B}"/>
              </a:ext>
            </a:extLst>
          </p:cNvPr>
          <p:cNvSpPr txBox="1"/>
          <p:nvPr/>
        </p:nvSpPr>
        <p:spPr>
          <a:xfrm>
            <a:off x="1152943" y="2868307"/>
            <a:ext cx="7439898" cy="704709"/>
          </a:xfrm>
          <a:prstGeom prst="roundRect">
            <a:avLst>
              <a:gd name="adj" fmla="val 7425"/>
            </a:avLst>
          </a:prstGeom>
          <a:solidFill>
            <a:srgbClr val="EBE8E3"/>
          </a:solidFill>
          <a:ln w="3175">
            <a:solidFill>
              <a:srgbClr val="A88C54"/>
            </a:solidFill>
          </a:ln>
          <a:effectLst/>
        </p:spPr>
        <p:txBody>
          <a:bodyPr wrap="square" lIns="80179" tIns="40089" rIns="0" bIns="40089" anchor="ctr" anchorCtr="0">
            <a:noAutofit/>
          </a:bodyPr>
          <a:lstStyle/>
          <a:p>
            <a:pPr algn="ctr" fontAlgn="b"/>
            <a:endParaRPr lang="ru-RU" sz="1782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C2B236F-9804-D7BC-F36B-D209AFE38642}"/>
              </a:ext>
            </a:extLst>
          </p:cNvPr>
          <p:cNvSpPr txBox="1"/>
          <p:nvPr/>
        </p:nvSpPr>
        <p:spPr>
          <a:xfrm>
            <a:off x="929223" y="2531047"/>
            <a:ext cx="7663617" cy="678956"/>
          </a:xfrm>
          <a:prstGeom prst="roundRect">
            <a:avLst>
              <a:gd name="adj" fmla="val 50000"/>
            </a:avLst>
          </a:prstGeom>
          <a:solidFill>
            <a:srgbClr val="B69E6E"/>
          </a:solidFill>
          <a:ln w="3175">
            <a:noFill/>
          </a:ln>
          <a:effectLst/>
        </p:spPr>
        <p:txBody>
          <a:bodyPr wrap="square" lIns="80179" tIns="40089" rIns="0" bIns="40089" anchor="ctr" anchorCtr="0">
            <a:noAutofit/>
          </a:bodyPr>
          <a:lstStyle/>
          <a:p>
            <a:pPr algn="ctr" fontAlgn="b"/>
            <a:endParaRPr lang="ru-RU" sz="1782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177344" y="2060845"/>
            <a:ext cx="7427101" cy="253875"/>
          </a:xfrm>
          <a:prstGeom prst="rect">
            <a:avLst/>
          </a:prstGeom>
          <a:solidFill>
            <a:srgbClr val="EBE8E3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105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Основатели научной школы: </a:t>
            </a:r>
            <a:r>
              <a:rPr lang="ru-RU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М.М. </a:t>
            </a:r>
            <a:r>
              <a:rPr lang="ru-RU" sz="105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Шубович</a:t>
            </a:r>
            <a:r>
              <a:rPr lang="ru-RU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доктор педагогических наук, профессор.</a:t>
            </a:r>
            <a:endParaRPr lang="ru-RU" sz="105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79512" y="4077072"/>
            <a:ext cx="2470220" cy="2169784"/>
          </a:xfrm>
          <a:prstGeom prst="rect">
            <a:avLst/>
          </a:prstGeom>
          <a:solidFill>
            <a:srgbClr val="EBE8E3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Почетная грамота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Министра образования и науки 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РФ;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Благодарственное письмо начальника Главного управления труда, занятости и социального благополучия Ульяновской области,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Благодарность Комитета Государственной Думы по образованию 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РФ;</a:t>
            </a: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Член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экспертного совета по проблемам семьи и детства при Губернаторе Ульяновской 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области, эксперт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ФУМО «Образование и педагогические науки», членом диссертационного совета 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212.118.01.</a:t>
            </a:r>
            <a:endParaRPr lang="ru-RU" sz="9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2862521" y="4146145"/>
            <a:ext cx="2797970" cy="64629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Автор более 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250 востребованных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научных публикаций.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 научным руководством подготовлено 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кандидата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наук в 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педагогики</a:t>
            </a:r>
            <a:endParaRPr lang="ru-RU" sz="9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5660487" y="4014107"/>
            <a:ext cx="3376009" cy="239138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78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Петрищева</a:t>
            </a:r>
            <a:r>
              <a:rPr lang="ru-RU" sz="7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 </a:t>
            </a:r>
            <a:r>
              <a:rPr lang="ru-RU" sz="78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Н.Н.,  М.М</a:t>
            </a:r>
            <a:r>
              <a:rPr lang="ru-RU" sz="7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 </a:t>
            </a:r>
            <a:r>
              <a:rPr lang="ru-RU" sz="78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Шубович</a:t>
            </a:r>
            <a:r>
              <a:rPr lang="ru-RU" sz="7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78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7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Технологии формирования коммуникативной компетентности будущих социальных педагогов в </a:t>
            </a:r>
            <a:r>
              <a:rPr lang="ru-RU" sz="78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вузе, </a:t>
            </a:r>
            <a:r>
              <a:rPr lang="ru-RU" sz="7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Практико-ориентированная подготовка педагога: теория и технологии / Монография. Под редакцией Т.И. Шукшиной. Саранск, 2020.</a:t>
            </a:r>
            <a:r>
              <a:rPr lang="ru-RU" sz="78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78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Шубович</a:t>
            </a:r>
            <a:r>
              <a:rPr lang="ru-RU" sz="7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М.М., </a:t>
            </a:r>
            <a:r>
              <a:rPr lang="ru-RU" sz="78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Разорвина</a:t>
            </a:r>
            <a:r>
              <a:rPr lang="ru-RU" sz="7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А.С., </a:t>
            </a:r>
            <a:r>
              <a:rPr lang="ru-RU" sz="78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Шубович</a:t>
            </a:r>
            <a:r>
              <a:rPr lang="ru-RU" sz="7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В.Г</a:t>
            </a:r>
            <a:r>
              <a:rPr lang="ru-RU" sz="78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Основы формирования ответственного </a:t>
            </a:r>
            <a:r>
              <a:rPr lang="ru-RU" sz="78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родительства</a:t>
            </a:r>
            <a:r>
              <a:rPr lang="ru-RU" sz="78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7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Данилова А.Н., </a:t>
            </a:r>
            <a:r>
              <a:rPr lang="ru-RU" sz="78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Шубович</a:t>
            </a:r>
            <a:r>
              <a:rPr lang="ru-RU" sz="7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М.М., </a:t>
            </a:r>
            <a:r>
              <a:rPr lang="ru-RU" sz="78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Кокин</a:t>
            </a:r>
            <a:r>
              <a:rPr lang="ru-RU" sz="7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В.А., Петрищева Н.Н</a:t>
            </a:r>
            <a:r>
              <a:rPr lang="ru-RU" sz="78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Формирование идентичности личности обучающихся образовательной организации в условиях взаимодействия с будущими учителями физической культуры, </a:t>
            </a:r>
            <a:r>
              <a:rPr lang="ru-RU" sz="7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Теория и практика физической </a:t>
            </a:r>
            <a:r>
              <a:rPr lang="ru-RU" sz="78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культуры.  </a:t>
            </a:r>
            <a:r>
              <a:rPr lang="ru-RU" sz="7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2022. № </a:t>
            </a:r>
            <a:r>
              <a:rPr lang="ru-RU" sz="78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ru-RU" sz="7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78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7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С. 110-112</a:t>
            </a:r>
            <a:r>
              <a:rPr lang="ru-RU" sz="78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78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Годяева</a:t>
            </a:r>
            <a:r>
              <a:rPr lang="ru-RU" sz="7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М.А., </a:t>
            </a:r>
            <a:r>
              <a:rPr lang="ru-RU" sz="78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Шубович</a:t>
            </a:r>
            <a:r>
              <a:rPr lang="ru-RU" sz="7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М.М</a:t>
            </a:r>
            <a:r>
              <a:rPr lang="ru-RU" sz="78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Опыт организации проектной деятельности учащихся экологических отрядов начальной школы, </a:t>
            </a:r>
            <a:r>
              <a:rPr lang="ru-RU" sz="7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сборнике: </a:t>
            </a:r>
            <a:r>
              <a:rPr lang="ru-RU" sz="78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Инструменты, механизмы и технологии современного инновационного развития. Сборник статей по итогам международной научно-практической конференции. Стерлитамак, 2022. С. 53-57.</a:t>
            </a:r>
          </a:p>
          <a:p>
            <a:pPr lvl="0"/>
            <a:endParaRPr lang="ru-RU" sz="900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247268" y="1494753"/>
            <a:ext cx="7427102" cy="261570"/>
          </a:xfrm>
          <a:prstGeom prst="rect">
            <a:avLst/>
          </a:prstGeom>
          <a:solidFill>
            <a:srgbClr val="EBE8E3"/>
          </a:solidFill>
          <a:ln w="9525" cap="flat" cmpd="sng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Год основания научной школы:</a:t>
            </a:r>
            <a:r>
              <a:rPr lang="ru-RU" sz="105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ru-RU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2021</a:t>
            </a:r>
            <a:endParaRPr sz="105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1316172" y="2562182"/>
            <a:ext cx="6327769" cy="27695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 научной школы </a:t>
            </a:r>
            <a:r>
              <a: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Шубович</a:t>
            </a:r>
            <a:r>
              <a:rPr lang="ru-RU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Марина Михайловна</a:t>
            </a:r>
            <a:endParaRPr sz="12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FAB5CBB-8561-EE78-A23F-9899B3AADC95}"/>
              </a:ext>
            </a:extLst>
          </p:cNvPr>
          <p:cNvSpPr txBox="1"/>
          <p:nvPr/>
        </p:nvSpPr>
        <p:spPr>
          <a:xfrm>
            <a:off x="288328" y="184016"/>
            <a:ext cx="53271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Педагогика в условиях </a:t>
            </a:r>
            <a:r>
              <a:rPr lang="ru-RU" sz="2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цифровизации</a:t>
            </a:r>
            <a:r>
              <a:rPr lang="ru-RU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современного общества</a:t>
            </a:r>
            <a:endParaRPr lang="ru-RU" sz="2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D965B67-9B49-2032-3F85-D753230B7D4A}"/>
              </a:ext>
            </a:extLst>
          </p:cNvPr>
          <p:cNvSpPr txBox="1"/>
          <p:nvPr/>
        </p:nvSpPr>
        <p:spPr>
          <a:xfrm>
            <a:off x="1233597" y="3250413"/>
            <a:ext cx="73592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2011 г.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профессор, заведующий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кафедрой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316172" y="2797433"/>
            <a:ext cx="7043305" cy="40006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10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Заведующий кафедрой  педагогики и социальной работы, ФГБОУ ВО «УЛГПУ им. И.Н. Ульянова», </a:t>
            </a:r>
            <a:r>
              <a:rPr lang="ru-RU" sz="1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доктор педагогических наук, </a:t>
            </a:r>
            <a:r>
              <a:rPr lang="ru-RU" sz="10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профессор</a:t>
            </a:r>
            <a:endParaRPr lang="ru-RU" sz="10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D61A9EC-D90D-E037-168F-E34E1F4B0FCF}"/>
              </a:ext>
            </a:extLst>
          </p:cNvPr>
          <p:cNvSpPr txBox="1"/>
          <p:nvPr/>
        </p:nvSpPr>
        <p:spPr>
          <a:xfrm>
            <a:off x="1177345" y="958669"/>
            <a:ext cx="4762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ФГБОУ ВО 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«Ульяновский государственный педагогический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университет им. 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И.Н. Ульянова»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0DD7E95-DABC-5196-EBF1-E7636F05BB2D}"/>
              </a:ext>
            </a:extLst>
          </p:cNvPr>
          <p:cNvSpPr txBox="1"/>
          <p:nvPr/>
        </p:nvSpPr>
        <p:spPr>
          <a:xfrm>
            <a:off x="218580" y="3896107"/>
            <a:ext cx="2520278" cy="215211"/>
          </a:xfrm>
          <a:prstGeom prst="roundRect">
            <a:avLst>
              <a:gd name="adj" fmla="val 50000"/>
            </a:avLst>
          </a:prstGeom>
          <a:solidFill>
            <a:srgbClr val="B69E6E"/>
          </a:solidFill>
          <a:ln w="3175">
            <a:noFill/>
          </a:ln>
          <a:effectLst/>
        </p:spPr>
        <p:txBody>
          <a:bodyPr wrap="square" lIns="80179" tIns="40089" rIns="0" bIns="40089" anchor="ctr" anchorCtr="0">
            <a:noAutofit/>
          </a:bodyPr>
          <a:lstStyle/>
          <a:p>
            <a:pPr algn="ctr" fontAlgn="b"/>
            <a:r>
              <a:rPr lang="ru-RU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Награды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7ECBF71-2703-D879-0ECD-B8FA795EEC04}"/>
              </a:ext>
            </a:extLst>
          </p:cNvPr>
          <p:cNvSpPr txBox="1"/>
          <p:nvPr/>
        </p:nvSpPr>
        <p:spPr>
          <a:xfrm>
            <a:off x="2825659" y="3896107"/>
            <a:ext cx="2834831" cy="215211"/>
          </a:xfrm>
          <a:prstGeom prst="roundRect">
            <a:avLst>
              <a:gd name="adj" fmla="val 50000"/>
            </a:avLst>
          </a:prstGeom>
          <a:solidFill>
            <a:srgbClr val="B69E6E"/>
          </a:solidFill>
          <a:ln w="3175">
            <a:noFill/>
          </a:ln>
          <a:effectLst/>
        </p:spPr>
        <p:txBody>
          <a:bodyPr wrap="square" lIns="80179" tIns="40089" rIns="0" bIns="40089" anchor="ctr" anchorCtr="0">
            <a:noAutofit/>
          </a:bodyPr>
          <a:lstStyle/>
          <a:p>
            <a:pPr algn="ctr" fontAlgn="b"/>
            <a:r>
              <a:rPr lang="ru-RU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Достижения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4942EA2-F583-E44E-7FAF-2106CE2F384A}"/>
              </a:ext>
            </a:extLst>
          </p:cNvPr>
          <p:cNvSpPr txBox="1"/>
          <p:nvPr/>
        </p:nvSpPr>
        <p:spPr>
          <a:xfrm>
            <a:off x="5868144" y="3861048"/>
            <a:ext cx="2953599" cy="215211"/>
          </a:xfrm>
          <a:prstGeom prst="roundRect">
            <a:avLst>
              <a:gd name="adj" fmla="val 50000"/>
            </a:avLst>
          </a:prstGeom>
          <a:solidFill>
            <a:srgbClr val="B69E6E"/>
          </a:solidFill>
          <a:ln w="3175">
            <a:noFill/>
          </a:ln>
          <a:effectLst/>
        </p:spPr>
        <p:txBody>
          <a:bodyPr wrap="square" lIns="80179" tIns="40089" rIns="0" bIns="40089" anchor="ctr" anchorCtr="0">
            <a:noAutofit/>
          </a:bodyPr>
          <a:lstStyle/>
          <a:p>
            <a:pPr algn="ctr" fontAlgn="b"/>
            <a:r>
              <a:rPr lang="ru-RU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Публикации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0E15DA1-1E94-B1EC-F658-2A3F89C5DB6C}"/>
              </a:ext>
            </a:extLst>
          </p:cNvPr>
          <p:cNvSpPr txBox="1"/>
          <p:nvPr/>
        </p:nvSpPr>
        <p:spPr>
          <a:xfrm>
            <a:off x="1219038" y="1794416"/>
            <a:ext cx="5209755" cy="264890"/>
          </a:xfrm>
          <a:prstGeom prst="roundRect">
            <a:avLst>
              <a:gd name="adj" fmla="val 50000"/>
            </a:avLst>
          </a:prstGeom>
          <a:solidFill>
            <a:srgbClr val="B69E6E"/>
          </a:solidFill>
          <a:ln w="3175">
            <a:noFill/>
          </a:ln>
          <a:effectLst/>
        </p:spPr>
        <p:txBody>
          <a:bodyPr wrap="square" lIns="80179" tIns="40089" rIns="0" bIns="40089" anchor="ctr" anchorCtr="0">
            <a:noAutofit/>
          </a:bodyPr>
          <a:lstStyle/>
          <a:p>
            <a:pPr>
              <a:buClr>
                <a:schemeClr val="dk1"/>
              </a:buClr>
            </a:pPr>
            <a:r>
              <a:rPr lang="ru-RU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Предметная область: </a:t>
            </a:r>
            <a:r>
              <a:rPr lang="ru-RU" sz="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Общая педагогика, история педагогики и образования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104DEDFE-D641-BA24-1B7F-B1A2888B0F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5" t="75007" b="-111"/>
          <a:stretch/>
        </p:blipFill>
        <p:spPr>
          <a:xfrm flipV="1">
            <a:off x="6527266" y="8729"/>
            <a:ext cx="2616734" cy="86104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7785D455-ABAA-4494-496B-40CB6502ED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923" y="259714"/>
            <a:ext cx="1148470" cy="432569"/>
          </a:xfrm>
          <a:prstGeom prst="rect">
            <a:avLst/>
          </a:prstGeom>
        </p:spPr>
      </p:pic>
      <p:sp>
        <p:nvSpPr>
          <p:cNvPr id="31" name="Овал 30">
            <a:extLst>
              <a:ext uri="{FF2B5EF4-FFF2-40B4-BE49-F238E27FC236}">
                <a16:creationId xmlns="" xmlns:a16="http://schemas.microsoft.com/office/drawing/2014/main" id="{57F46AC8-3F4B-18D8-108D-0EE172C864FA}"/>
              </a:ext>
            </a:extLst>
          </p:cNvPr>
          <p:cNvSpPr/>
          <p:nvPr/>
        </p:nvSpPr>
        <p:spPr>
          <a:xfrm>
            <a:off x="7469193" y="46718"/>
            <a:ext cx="788781" cy="7887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B457BFF4-1621-7531-80F2-4E191A5F109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84566" y="174838"/>
            <a:ext cx="558037" cy="503594"/>
          </a:xfrm>
          <a:prstGeom prst="rect">
            <a:avLst/>
          </a:prstGeom>
        </p:spPr>
      </p:pic>
      <p:sp>
        <p:nvSpPr>
          <p:cNvPr id="6" name="Google Shape;95;p1">
            <a:extLst>
              <a:ext uri="{FF2B5EF4-FFF2-40B4-BE49-F238E27FC236}">
                <a16:creationId xmlns="" xmlns:a16="http://schemas.microsoft.com/office/drawing/2014/main" id="{82485256-7E3B-4A42-1709-462489F00B82}"/>
              </a:ext>
            </a:extLst>
          </p:cNvPr>
          <p:cNvSpPr txBox="1"/>
          <p:nvPr/>
        </p:nvSpPr>
        <p:spPr>
          <a:xfrm>
            <a:off x="2862518" y="5410511"/>
            <a:ext cx="2797969" cy="50779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Тел. 8 (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8422) 44-30-88</a:t>
            </a:r>
          </a:p>
          <a:p>
            <a:pPr algn="ctr"/>
            <a:r>
              <a:rPr lang="en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</a:t>
            </a:r>
            <a:r>
              <a:rPr lang="en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shubmm@mail.ru</a:t>
            </a:r>
            <a:endParaRPr lang="ru-RU" sz="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Сайт:</a:t>
            </a:r>
            <a:r>
              <a:rPr lang="en-US" sz="900" dirty="0">
                <a:solidFill>
                  <a:srgbClr val="B79E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https://www.ulspu.ru</a:t>
            </a:r>
            <a:endParaRPr lang="en-US" sz="900" dirty="0" smtClean="0">
              <a:solidFill>
                <a:srgbClr val="B79E6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9D13F1B-32C5-ACEF-28F7-84719E72DAB8}"/>
              </a:ext>
            </a:extLst>
          </p:cNvPr>
          <p:cNvSpPr txBox="1"/>
          <p:nvPr/>
        </p:nvSpPr>
        <p:spPr>
          <a:xfrm>
            <a:off x="2825659" y="5187692"/>
            <a:ext cx="2834831" cy="215211"/>
          </a:xfrm>
          <a:prstGeom prst="roundRect">
            <a:avLst>
              <a:gd name="adj" fmla="val 50000"/>
            </a:avLst>
          </a:prstGeom>
          <a:solidFill>
            <a:srgbClr val="B69E6E"/>
          </a:solidFill>
          <a:ln w="3175">
            <a:noFill/>
          </a:ln>
          <a:effectLst/>
        </p:spPr>
        <p:txBody>
          <a:bodyPr wrap="square" lIns="80179" tIns="40089" rIns="0" bIns="40089" anchor="ctr" anchorCtr="0">
            <a:no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Контактные данные</a:t>
            </a:r>
            <a:endParaRPr lang="ru-RU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" y="2082774"/>
            <a:ext cx="1007503" cy="151273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96570986-AD37-42A5-98CE-0B704C3107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8" y="850010"/>
            <a:ext cx="1046916" cy="1046914"/>
          </a:xfrm>
          <a:prstGeom prst="ellipse">
            <a:avLst/>
          </a:prstGeom>
          <a:ln w="19050">
            <a:solidFill>
              <a:srgbClr val="B69E6E"/>
            </a:solidFill>
          </a:ln>
        </p:spPr>
      </p:pic>
    </p:spTree>
    <p:extLst>
      <p:ext uri="{BB962C8B-B14F-4D97-AF65-F5344CB8AC3E}">
        <p14:creationId xmlns:p14="http://schemas.microsoft.com/office/powerpoint/2010/main" val="402952968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EC436239-5CB8-C281-FC14-21A242D31D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" t="-708" r="62303" b="72076"/>
          <a:stretch/>
        </p:blipFill>
        <p:spPr>
          <a:xfrm flipV="1">
            <a:off x="0" y="6034912"/>
            <a:ext cx="2074848" cy="87856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CECFF551-34A8-FF03-9011-E22FAF3CBD4A}"/>
              </a:ext>
            </a:extLst>
          </p:cNvPr>
          <p:cNvSpPr txBox="1"/>
          <p:nvPr/>
        </p:nvSpPr>
        <p:spPr>
          <a:xfrm>
            <a:off x="4814378" y="3918279"/>
            <a:ext cx="4072103" cy="1958994"/>
          </a:xfrm>
          <a:prstGeom prst="roundRect">
            <a:avLst>
              <a:gd name="adj" fmla="val 7425"/>
            </a:avLst>
          </a:prstGeom>
          <a:solidFill>
            <a:srgbClr val="EBE8E3"/>
          </a:solidFill>
          <a:ln w="3175">
            <a:solidFill>
              <a:srgbClr val="A88C54"/>
            </a:solidFill>
          </a:ln>
          <a:effectLst/>
        </p:spPr>
        <p:txBody>
          <a:bodyPr wrap="square" lIns="80179" tIns="40089" rIns="0" bIns="40089" anchor="ctr" anchorCtr="0">
            <a:noAutofit/>
          </a:bodyPr>
          <a:lstStyle/>
          <a:p>
            <a:pPr algn="ctr" fontAlgn="b"/>
            <a:endParaRPr lang="ru-RU" sz="1782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E962128-0500-8DD6-DFE9-ECE3022FFE69}"/>
              </a:ext>
            </a:extLst>
          </p:cNvPr>
          <p:cNvSpPr txBox="1"/>
          <p:nvPr/>
        </p:nvSpPr>
        <p:spPr>
          <a:xfrm>
            <a:off x="4820377" y="929417"/>
            <a:ext cx="4047867" cy="2859623"/>
          </a:xfrm>
          <a:prstGeom prst="roundRect">
            <a:avLst>
              <a:gd name="adj" fmla="val 7425"/>
            </a:avLst>
          </a:prstGeom>
          <a:solidFill>
            <a:srgbClr val="EBE8E3"/>
          </a:solidFill>
          <a:ln w="3175">
            <a:solidFill>
              <a:srgbClr val="A88C54"/>
            </a:solidFill>
          </a:ln>
          <a:effectLst/>
        </p:spPr>
        <p:txBody>
          <a:bodyPr wrap="square" lIns="80179" tIns="40089" rIns="0" bIns="40089" anchor="ctr" anchorCtr="0">
            <a:noAutofit/>
          </a:bodyPr>
          <a:lstStyle/>
          <a:p>
            <a:pPr algn="ctr" fontAlgn="b"/>
            <a:endParaRPr lang="ru-RU" sz="1782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FF63E53-6F8D-58CA-5D16-7E85A8127364}"/>
              </a:ext>
            </a:extLst>
          </p:cNvPr>
          <p:cNvSpPr txBox="1"/>
          <p:nvPr/>
        </p:nvSpPr>
        <p:spPr>
          <a:xfrm>
            <a:off x="323528" y="980728"/>
            <a:ext cx="4303455" cy="2664296"/>
          </a:xfrm>
          <a:prstGeom prst="roundRect">
            <a:avLst>
              <a:gd name="adj" fmla="val 7425"/>
            </a:avLst>
          </a:prstGeom>
          <a:solidFill>
            <a:srgbClr val="EBE8E3"/>
          </a:solidFill>
          <a:ln w="3175">
            <a:solidFill>
              <a:srgbClr val="A88C54"/>
            </a:solidFill>
          </a:ln>
          <a:effectLst/>
        </p:spPr>
        <p:txBody>
          <a:bodyPr wrap="square" lIns="80179" tIns="40089" rIns="0" bIns="40089" anchor="ctr" anchorCtr="0">
            <a:noAutofit/>
          </a:bodyPr>
          <a:lstStyle/>
          <a:p>
            <a:pPr algn="ctr" fontAlgn="b"/>
            <a:endParaRPr lang="ru-RU" sz="1782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378117" y="976593"/>
            <a:ext cx="4320480" cy="2723782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950" dirty="0" smtClean="0">
                <a:ea typeface="Tahoma" pitchFamily="34" charset="0"/>
                <a:cs typeface="Tahoma" pitchFamily="34" charset="0"/>
              </a:rPr>
              <a:t>Деятельность научно-педагогической школы «Педагогика в условиях </a:t>
            </a:r>
            <a:r>
              <a:rPr lang="ru-RU" sz="950" dirty="0" err="1" smtClean="0">
                <a:ea typeface="Tahoma" pitchFamily="34" charset="0"/>
                <a:cs typeface="Tahoma" pitchFamily="34" charset="0"/>
              </a:rPr>
              <a:t>цифровизации</a:t>
            </a:r>
            <a:r>
              <a:rPr lang="ru-RU" sz="950" dirty="0" smtClean="0">
                <a:ea typeface="Tahoma" pitchFamily="34" charset="0"/>
                <a:cs typeface="Tahoma" pitchFamily="34" charset="0"/>
              </a:rPr>
              <a:t> современного общества» на </a:t>
            </a:r>
            <a:r>
              <a:rPr lang="ru-RU" sz="950" dirty="0">
                <a:ea typeface="Tahoma" pitchFamily="34" charset="0"/>
                <a:cs typeface="Tahoma" pitchFamily="34" charset="0"/>
              </a:rPr>
              <a:t>всех этапах ее функционирования </a:t>
            </a:r>
            <a:r>
              <a:rPr lang="ru-RU" sz="950" dirty="0" smtClean="0">
                <a:ea typeface="Tahoma" pitchFamily="34" charset="0"/>
                <a:cs typeface="Tahoma" pitchFamily="34" charset="0"/>
              </a:rPr>
              <a:t>была направлена на получение </a:t>
            </a:r>
            <a:r>
              <a:rPr lang="ru-RU" sz="950" dirty="0">
                <a:ea typeface="Tahoma" pitchFamily="34" charset="0"/>
                <a:cs typeface="Tahoma" pitchFamily="34" charset="0"/>
              </a:rPr>
              <a:t>значимых </a:t>
            </a:r>
            <a:r>
              <a:rPr lang="ru-RU" sz="950" dirty="0" smtClean="0">
                <a:ea typeface="Tahoma" pitchFamily="34" charset="0"/>
                <a:cs typeface="Tahoma" pitchFamily="34" charset="0"/>
              </a:rPr>
              <a:t>результатов для </a:t>
            </a:r>
            <a:r>
              <a:rPr lang="ru-RU" sz="950" dirty="0">
                <a:ea typeface="Tahoma" pitchFamily="34" charset="0"/>
                <a:cs typeface="Tahoma" pitchFamily="34" charset="0"/>
              </a:rPr>
              <a:t>теории и практики </a:t>
            </a:r>
            <a:r>
              <a:rPr lang="ru-RU" sz="950" dirty="0" smtClean="0">
                <a:ea typeface="Tahoma" pitchFamily="34" charset="0"/>
                <a:cs typeface="Tahoma" pitchFamily="34" charset="0"/>
              </a:rPr>
              <a:t> деятельности педагогики в условиях </a:t>
            </a:r>
            <a:r>
              <a:rPr lang="ru-RU" sz="950" dirty="0" err="1" smtClean="0">
                <a:ea typeface="Tahoma" pitchFamily="34" charset="0"/>
                <a:cs typeface="Tahoma" pitchFamily="34" charset="0"/>
              </a:rPr>
              <a:t>цифровизации</a:t>
            </a:r>
            <a:r>
              <a:rPr lang="ru-RU" sz="950" dirty="0" smtClean="0">
                <a:ea typeface="Tahoma" pitchFamily="34" charset="0"/>
                <a:cs typeface="Tahoma" pitchFamily="34" charset="0"/>
              </a:rPr>
              <a:t> современного общества; совершенствования теоретико-методических подходов к подготовке педагогов, социальных педагогов-психологов в условиях </a:t>
            </a:r>
            <a:r>
              <a:rPr lang="ru-RU" sz="950" dirty="0" err="1" smtClean="0">
                <a:ea typeface="Tahoma" pitchFamily="34" charset="0"/>
                <a:cs typeface="Tahoma" pitchFamily="34" charset="0"/>
              </a:rPr>
              <a:t>цифровизации</a:t>
            </a:r>
            <a:r>
              <a:rPr lang="ru-RU" sz="950" dirty="0" smtClean="0">
                <a:ea typeface="Tahoma" pitchFamily="34" charset="0"/>
                <a:cs typeface="Tahoma" pitchFamily="34" charset="0"/>
              </a:rPr>
              <a:t>  современного общества. В исследованиях представителей научной школы  обобщен передовой педагогический опыт и инновации в области педагогики в условиях </a:t>
            </a:r>
            <a:r>
              <a:rPr lang="ru-RU" sz="950" dirty="0" err="1" smtClean="0">
                <a:ea typeface="Tahoma" pitchFamily="34" charset="0"/>
                <a:cs typeface="Tahoma" pitchFamily="34" charset="0"/>
              </a:rPr>
              <a:t>цифровизации</a:t>
            </a:r>
            <a:r>
              <a:rPr lang="ru-RU" sz="950" dirty="0" smtClean="0">
                <a:ea typeface="Tahoma" pitchFamily="34" charset="0"/>
                <a:cs typeface="Tahoma" pitchFamily="34" charset="0"/>
              </a:rPr>
              <a:t>, профессиональной подготовки. Результаты исследований  рекомендованы ко внедрению образовательным  организациям Ульяновской области;  используются в педагогическом процессе. Мощным ресурсом воспроизводства и обеспечения научной школы является подготовка аспирантов, проведение  (ежегодно) Всероссийской научно-практической конференции с международным участием;  взаимодействие с учеными ведущих педагогических вузов; членство в экспертном совете по проектированию образовательных программ педагогической направленности (министерство Просвещения РФ); работа в качестве эксперта ВАК, рецензентов ведущих журналов ВАК. </a:t>
            </a:r>
            <a:endParaRPr lang="ru-RU" sz="95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4891992" y="1444307"/>
            <a:ext cx="3944131" cy="216978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период с 2021 по 2022гг.  защищена 1 кандидатская диссертация, выпущено 2 монографий, 1 учебно-методических пособия. Реализованы </a:t>
            </a:r>
            <a:r>
              <a:rPr lang="ru-RU" sz="9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внутривузовские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гранты (2) по организации Всероссийских и международных научных мероприятий. Ежегодно проводятся студенческие научно-практические конференции; научно-методические семинары для студентов, магистрантов, аспирантов. Магистерские диссертации, выпускные квалификационные работы выполняются по заказу работодателей (учреждений общего и  дополнительного образования, спортивных федераций и пр.). Представители научной школы принимают активное участие в научно-практических конференциях всероссийского,   международного уровня; в разработке рабочих программ предметно-методического модуля по направлению Психолого- </a:t>
            </a:r>
            <a:r>
              <a:rPr lang="ru-RU" sz="9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едагогическое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образование, профиль Социальная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едагогика и психология.</a:t>
            </a:r>
            <a:endParaRPr lang="ru-RU" sz="9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4860032" y="4293096"/>
            <a:ext cx="3960440" cy="226211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Мордовский государственный педагогический университет имени М.Е. </a:t>
            </a:r>
            <a:r>
              <a:rPr lang="ru-RU" sz="1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Евсевьева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latin typeface="+mj-lt"/>
              </a:rPr>
              <a:t>Татарский государственный гуманитарно-педагогический университет</a:t>
            </a:r>
            <a:endParaRPr lang="ru-RU" sz="1050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ФГБОУ ВО «Чувашский государственный педагогический университет имени Яковлева»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Google Shape;110;p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8D7B02B-4DA5-D0BB-C57E-134F175D31EA}"/>
              </a:ext>
            </a:extLst>
          </p:cNvPr>
          <p:cNvSpPr txBox="1"/>
          <p:nvPr/>
        </p:nvSpPr>
        <p:spPr>
          <a:xfrm>
            <a:off x="323528" y="692696"/>
            <a:ext cx="4303454" cy="284543"/>
          </a:xfrm>
          <a:prstGeom prst="roundRect">
            <a:avLst>
              <a:gd name="adj" fmla="val 50000"/>
            </a:avLst>
          </a:prstGeom>
          <a:solidFill>
            <a:srgbClr val="B69E6E"/>
          </a:solidFill>
          <a:ln w="3175">
            <a:noFill/>
          </a:ln>
          <a:effectLst/>
        </p:spPr>
        <p:txBody>
          <a:bodyPr wrap="square" lIns="80179" tIns="40089" rIns="0" bIns="40089" anchor="ctr" anchorCtr="0">
            <a:noAutofit/>
          </a:bodyPr>
          <a:lstStyle/>
          <a:p>
            <a:pPr algn="ctr" fontAlgn="b"/>
            <a:r>
              <a:rPr lang="ru-RU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Деятельность научной школы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44A9207-6EC6-50E9-FBBD-82604E0E1D67}"/>
              </a:ext>
            </a:extLst>
          </p:cNvPr>
          <p:cNvSpPr txBox="1"/>
          <p:nvPr/>
        </p:nvSpPr>
        <p:spPr>
          <a:xfrm>
            <a:off x="4820377" y="920686"/>
            <a:ext cx="4045453" cy="463977"/>
          </a:xfrm>
          <a:prstGeom prst="roundRect">
            <a:avLst>
              <a:gd name="adj" fmla="val 50000"/>
            </a:avLst>
          </a:prstGeom>
          <a:solidFill>
            <a:srgbClr val="B69E6E"/>
          </a:solidFill>
          <a:ln w="3175">
            <a:noFill/>
          </a:ln>
          <a:effectLst/>
        </p:spPr>
        <p:txBody>
          <a:bodyPr wrap="square" lIns="80179" tIns="40089" rIns="0" bIns="40089" anchor="ctr" anchorCtr="0">
            <a:noAutofit/>
          </a:bodyPr>
          <a:lstStyle/>
          <a:p>
            <a:pPr algn="ctr">
              <a:buClr>
                <a:schemeClr val="dk1"/>
              </a:buClr>
            </a:pPr>
            <a:r>
              <a:rPr lang="ru-RU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Внедрение полученных результатов научных исследований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05E97974-8DB1-DE01-6A64-3165FA9F12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5" t="75007" b="-111"/>
          <a:stretch/>
        </p:blipFill>
        <p:spPr>
          <a:xfrm flipV="1">
            <a:off x="6527266" y="8729"/>
            <a:ext cx="2616734" cy="86104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833CBF53-7CED-267F-95D9-422CC858C4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923" y="259714"/>
            <a:ext cx="1148470" cy="432569"/>
          </a:xfrm>
          <a:prstGeom prst="rect">
            <a:avLst/>
          </a:prstGeom>
        </p:spPr>
      </p:pic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9C1CE1CD-C328-DA7A-A11C-75B8CC4FBE46}"/>
              </a:ext>
            </a:extLst>
          </p:cNvPr>
          <p:cNvSpPr/>
          <p:nvPr/>
        </p:nvSpPr>
        <p:spPr>
          <a:xfrm>
            <a:off x="7469193" y="46718"/>
            <a:ext cx="788781" cy="7887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9E2F80A4-57E2-58A7-F26E-F4E7B248AB4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84566" y="174838"/>
            <a:ext cx="558037" cy="5035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A9D193B-9CDD-3F8E-DB85-09844657A345}"/>
              </a:ext>
            </a:extLst>
          </p:cNvPr>
          <p:cNvSpPr txBox="1"/>
          <p:nvPr/>
        </p:nvSpPr>
        <p:spPr>
          <a:xfrm>
            <a:off x="395536" y="3861048"/>
            <a:ext cx="4303454" cy="757497"/>
          </a:xfrm>
          <a:prstGeom prst="roundRect">
            <a:avLst>
              <a:gd name="adj" fmla="val 7425"/>
            </a:avLst>
          </a:prstGeom>
          <a:solidFill>
            <a:srgbClr val="EBE8E3"/>
          </a:solidFill>
          <a:ln w="3175">
            <a:solidFill>
              <a:srgbClr val="A88C54"/>
            </a:solidFill>
          </a:ln>
          <a:effectLst/>
        </p:spPr>
        <p:txBody>
          <a:bodyPr wrap="square" lIns="80179" tIns="40089" rIns="0" bIns="40089" anchor="ctr" anchorCtr="0">
            <a:noAutofit/>
          </a:bodyPr>
          <a:lstStyle/>
          <a:p>
            <a:pPr algn="ctr" fontAlgn="b"/>
            <a:endParaRPr lang="ru-RU" sz="1782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D79A098-D169-C730-B476-EE2070F95645}"/>
              </a:ext>
            </a:extLst>
          </p:cNvPr>
          <p:cNvSpPr txBox="1"/>
          <p:nvPr/>
        </p:nvSpPr>
        <p:spPr>
          <a:xfrm>
            <a:off x="395536" y="3717032"/>
            <a:ext cx="4303454" cy="245096"/>
          </a:xfrm>
          <a:prstGeom prst="roundRect">
            <a:avLst>
              <a:gd name="adj" fmla="val 50000"/>
            </a:avLst>
          </a:prstGeom>
          <a:solidFill>
            <a:srgbClr val="B69E6E"/>
          </a:solidFill>
          <a:ln w="3175">
            <a:noFill/>
          </a:ln>
          <a:effectLst/>
        </p:spPr>
        <p:txBody>
          <a:bodyPr wrap="square" lIns="80179" tIns="40089" rIns="0" bIns="40089" anchor="ctr" anchorCtr="0">
            <a:noAutofit/>
          </a:bodyPr>
          <a:lstStyle/>
          <a:p>
            <a:pPr algn="ctr" fontAlgn="b"/>
            <a:r>
              <a:rPr lang="ru-RU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исследований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895DEA7-9B23-43F7-BA4E-F167649288B4}"/>
              </a:ext>
            </a:extLst>
          </p:cNvPr>
          <p:cNvSpPr txBox="1"/>
          <p:nvPr/>
        </p:nvSpPr>
        <p:spPr>
          <a:xfrm>
            <a:off x="395536" y="3933056"/>
            <a:ext cx="10487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>
              <a:spcAft>
                <a:spcPts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435</a:t>
            </a:r>
            <a:endParaRPr lang="ru-RU" sz="2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EBBE3B5-FFFA-9CFC-FF22-F78A51542714}"/>
              </a:ext>
            </a:extLst>
          </p:cNvPr>
          <p:cNvSpPr txBox="1"/>
          <p:nvPr/>
        </p:nvSpPr>
        <p:spPr>
          <a:xfrm>
            <a:off x="467544" y="4365104"/>
            <a:ext cx="9108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/>
              <a:t>публикаций</a:t>
            </a:r>
            <a:endParaRPr lang="ru-RU" sz="1200" dirty="0"/>
          </a:p>
        </p:txBody>
      </p:sp>
      <p:sp>
        <p:nvSpPr>
          <p:cNvPr id="17" name="Google Shape;108;p2">
            <a:extLst>
              <a:ext uri="{FF2B5EF4-FFF2-40B4-BE49-F238E27FC236}">
                <a16:creationId xmlns="" xmlns:a16="http://schemas.microsoft.com/office/drawing/2014/main" id="{7FEB6E59-CC5E-CA6A-B3DA-868AEA8A6B7B}"/>
              </a:ext>
            </a:extLst>
          </p:cNvPr>
          <p:cNvSpPr txBox="1"/>
          <p:nvPr/>
        </p:nvSpPr>
        <p:spPr>
          <a:xfrm>
            <a:off x="1475656" y="4005064"/>
            <a:ext cx="3240360" cy="55395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том числе более </a:t>
            </a:r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148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публикации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последние 3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года, из них ВАК -22; монографий, учебно-методических изданий - 9.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79511C6E-85F1-26BC-7E69-A4FB4143D5F7}"/>
              </a:ext>
            </a:extLst>
          </p:cNvPr>
          <p:cNvCxnSpPr>
            <a:cxnSpLocks/>
          </p:cNvCxnSpPr>
          <p:nvPr/>
        </p:nvCxnSpPr>
        <p:spPr>
          <a:xfrm>
            <a:off x="1422574" y="3852358"/>
            <a:ext cx="0" cy="428499"/>
          </a:xfrm>
          <a:prstGeom prst="line">
            <a:avLst/>
          </a:prstGeom>
          <a:ln w="19050">
            <a:solidFill>
              <a:srgbClr val="B79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B0F0288-4456-2532-1CDB-035D99E5E3B1}"/>
              </a:ext>
            </a:extLst>
          </p:cNvPr>
          <p:cNvSpPr txBox="1"/>
          <p:nvPr/>
        </p:nvSpPr>
        <p:spPr>
          <a:xfrm>
            <a:off x="4814378" y="3918279"/>
            <a:ext cx="4072103" cy="317104"/>
          </a:xfrm>
          <a:prstGeom prst="roundRect">
            <a:avLst>
              <a:gd name="adj" fmla="val 50000"/>
            </a:avLst>
          </a:prstGeom>
          <a:solidFill>
            <a:srgbClr val="B69E6E"/>
          </a:solidFill>
          <a:ln w="3175">
            <a:noFill/>
          </a:ln>
          <a:effectLst/>
        </p:spPr>
        <p:txBody>
          <a:bodyPr wrap="square" lIns="80179" tIns="40089" rIns="0" bIns="40089" anchor="ctr" anchorCtr="0">
            <a:noAutofit/>
          </a:bodyPr>
          <a:lstStyle/>
          <a:p>
            <a:pPr algn="ctr" fontAlgn="b"/>
            <a:r>
              <a:rPr lang="ru-RU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Партнеры научной школы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A12DC638-7EC3-F34B-4A11-1AF2F6E346ED}"/>
              </a:ext>
            </a:extLst>
          </p:cNvPr>
          <p:cNvSpPr txBox="1"/>
          <p:nvPr/>
        </p:nvSpPr>
        <p:spPr>
          <a:xfrm>
            <a:off x="395536" y="4077072"/>
            <a:ext cx="2810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endParaRPr lang="ru-RU" sz="1000" dirty="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9CFAF760-6015-0DF2-B204-E729841B109C}"/>
              </a:ext>
            </a:extLst>
          </p:cNvPr>
          <p:cNvSpPr txBox="1"/>
          <p:nvPr/>
        </p:nvSpPr>
        <p:spPr>
          <a:xfrm>
            <a:off x="288328" y="103469"/>
            <a:ext cx="50052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Педагогика в условиях </a:t>
            </a: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цифровизации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современного общества</a:t>
            </a:r>
            <a:endParaRPr lang="ru-RU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BD4D6B3D-13D3-57D2-A26C-FB5EDDA9AC6C}"/>
              </a:ext>
            </a:extLst>
          </p:cNvPr>
          <p:cNvGrpSpPr/>
          <p:nvPr/>
        </p:nvGrpSpPr>
        <p:grpSpPr>
          <a:xfrm>
            <a:off x="323528" y="4581128"/>
            <a:ext cx="4392488" cy="1022880"/>
            <a:chOff x="-1875297" y="-1161863"/>
            <a:chExt cx="4549255" cy="1022880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1DA7332F-CFA1-2D04-C5FE-814B36FA1F1E}"/>
                </a:ext>
              </a:extLst>
            </p:cNvPr>
            <p:cNvSpPr txBox="1"/>
            <p:nvPr/>
          </p:nvSpPr>
          <p:spPr>
            <a:xfrm>
              <a:off x="-1875297" y="-1161863"/>
              <a:ext cx="4549255" cy="930916"/>
            </a:xfrm>
            <a:prstGeom prst="roundRect">
              <a:avLst>
                <a:gd name="adj" fmla="val 7425"/>
              </a:avLst>
            </a:prstGeom>
            <a:solidFill>
              <a:srgbClr val="EBE8E3"/>
            </a:solidFill>
            <a:ln w="3175">
              <a:solidFill>
                <a:srgbClr val="A88C54"/>
              </a:solidFill>
            </a:ln>
            <a:effectLst/>
          </p:spPr>
          <p:txBody>
            <a:bodyPr wrap="square" lIns="80179" tIns="40089" rIns="0" bIns="40089" anchor="ctr" anchorCtr="0">
              <a:noAutofit/>
            </a:bodyPr>
            <a:lstStyle/>
            <a:p>
              <a:pPr algn="ctr" fontAlgn="b"/>
              <a:endParaRPr lang="ru-RU" sz="178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40773977-D584-7115-E1AA-FB2A305C7DD9}"/>
                </a:ext>
              </a:extLst>
            </p:cNvPr>
            <p:cNvSpPr txBox="1"/>
            <p:nvPr/>
          </p:nvSpPr>
          <p:spPr>
            <a:xfrm>
              <a:off x="-1800719" y="-1089855"/>
              <a:ext cx="4474677" cy="317104"/>
            </a:xfrm>
            <a:prstGeom prst="roundRect">
              <a:avLst>
                <a:gd name="adj" fmla="val 50000"/>
              </a:avLst>
            </a:prstGeom>
            <a:solidFill>
              <a:srgbClr val="B69E6E"/>
            </a:solidFill>
            <a:ln w="3175">
              <a:noFill/>
            </a:ln>
            <a:effectLst/>
          </p:spPr>
          <p:txBody>
            <a:bodyPr wrap="square" lIns="80179" tIns="40089" rIns="0" bIns="40089" anchor="ctr" anchorCtr="0">
              <a:noAutofit/>
            </a:bodyPr>
            <a:lstStyle/>
            <a:p>
              <a:pPr algn="ctr" fontAlgn="b"/>
              <a:r>
                <a:rPr lang="ru-RU" sz="11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Численность участников научной школы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CA232EC6-FBEB-7F79-C516-03788BDE36F2}"/>
                </a:ext>
              </a:extLst>
            </p:cNvPr>
            <p:cNvSpPr txBox="1"/>
            <p:nvPr/>
          </p:nvSpPr>
          <p:spPr>
            <a:xfrm>
              <a:off x="-1802699" y="-919413"/>
              <a:ext cx="77064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">
                <a:spcAft>
                  <a:spcPts val="0"/>
                </a:spcAft>
              </a:pPr>
              <a:endParaRPr lang="ru-RU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89D7D9F1-CA46-3B06-2344-C42B96D35066}"/>
                </a:ext>
              </a:extLst>
            </p:cNvPr>
            <p:cNvSpPr txBox="1"/>
            <p:nvPr/>
          </p:nvSpPr>
          <p:spPr>
            <a:xfrm>
              <a:off x="-1805858" y="-801823"/>
              <a:ext cx="83044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solidFill>
                    <a:srgbClr val="C00000"/>
                  </a:solidFill>
                </a:rPr>
                <a:t>  32 </a:t>
              </a:r>
            </a:p>
            <a:p>
              <a:r>
                <a:rPr lang="ru-RU" sz="1100" dirty="0" smtClean="0"/>
                <a:t>  человека</a:t>
              </a:r>
              <a:endParaRPr lang="ru-RU" sz="1200" dirty="0"/>
            </a:p>
          </p:txBody>
        </p:sp>
        <p:sp>
          <p:nvSpPr>
            <p:cNvPr id="30" name="Google Shape;108;p2">
              <a:extLst>
                <a:ext uri="{FF2B5EF4-FFF2-40B4-BE49-F238E27FC236}">
                  <a16:creationId xmlns="" xmlns:a16="http://schemas.microsoft.com/office/drawing/2014/main" id="{2B4A76AF-E38E-27B3-55A4-DAC1471283AC}"/>
                </a:ext>
              </a:extLst>
            </p:cNvPr>
            <p:cNvSpPr txBox="1"/>
            <p:nvPr/>
          </p:nvSpPr>
          <p:spPr>
            <a:xfrm>
              <a:off x="-725738" y="-369775"/>
              <a:ext cx="3250541" cy="230792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9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cxnSp>
          <p:nvCxnSpPr>
            <p:cNvPr id="34" name="Прямая соединительная линия 33">
              <a:extLst>
                <a:ext uri="{FF2B5EF4-FFF2-40B4-BE49-F238E27FC236}">
                  <a16:creationId xmlns="" xmlns:a16="http://schemas.microsoft.com/office/drawing/2014/main" id="{610E3B8E-E918-8A18-6B92-C3929D7B4590}"/>
                </a:ext>
              </a:extLst>
            </p:cNvPr>
            <p:cNvCxnSpPr>
              <a:cxnSpLocks/>
            </p:cNvCxnSpPr>
            <p:nvPr/>
          </p:nvCxnSpPr>
          <p:spPr>
            <a:xfrm>
              <a:off x="-957443" y="-859761"/>
              <a:ext cx="0" cy="494902"/>
            </a:xfrm>
            <a:prstGeom prst="line">
              <a:avLst/>
            </a:prstGeom>
            <a:ln w="19050">
              <a:solidFill>
                <a:srgbClr val="B79E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Прямоугольник 34"/>
          <p:cNvSpPr/>
          <p:nvPr/>
        </p:nvSpPr>
        <p:spPr>
          <a:xfrm>
            <a:off x="1331640" y="4941168"/>
            <a:ext cx="31683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в том числе доктора наук – 2 чел., кандидаты наук –6 чел., аспиранты – 8 чел., магистранты – 12 чел., студенты – 11 чел.</a:t>
            </a:r>
          </a:p>
        </p:txBody>
      </p:sp>
    </p:spTree>
    <p:extLst>
      <p:ext uri="{BB962C8B-B14F-4D97-AF65-F5344CB8AC3E}">
        <p14:creationId xmlns:p14="http://schemas.microsoft.com/office/powerpoint/2010/main" val="21582572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0FF63E53-6F8D-58CA-5D16-7E85A8127364}"/>
              </a:ext>
            </a:extLst>
          </p:cNvPr>
          <p:cNvSpPr txBox="1"/>
          <p:nvPr/>
        </p:nvSpPr>
        <p:spPr>
          <a:xfrm>
            <a:off x="4515360" y="3892067"/>
            <a:ext cx="4471218" cy="2710340"/>
          </a:xfrm>
          <a:prstGeom prst="roundRect">
            <a:avLst>
              <a:gd name="adj" fmla="val 7425"/>
            </a:avLst>
          </a:prstGeom>
          <a:solidFill>
            <a:srgbClr val="EBE8E3"/>
          </a:solidFill>
          <a:ln w="3175">
            <a:solidFill>
              <a:srgbClr val="A88C54"/>
            </a:solidFill>
          </a:ln>
          <a:effectLst/>
        </p:spPr>
        <p:txBody>
          <a:bodyPr wrap="square" lIns="80179" tIns="40089" rIns="0" bIns="40089" anchor="ctr" anchorCtr="0">
            <a:noAutofit/>
          </a:bodyPr>
          <a:lstStyle/>
          <a:p>
            <a:endParaRPr lang="ru-RU" sz="900" dirty="0"/>
          </a:p>
        </p:txBody>
      </p:sp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EC436239-5CB8-C281-FC14-21A242D31D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" t="-708" r="62303" b="72076"/>
          <a:stretch/>
        </p:blipFill>
        <p:spPr>
          <a:xfrm flipV="1">
            <a:off x="0" y="6034912"/>
            <a:ext cx="2074848" cy="87856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FF63E53-6F8D-58CA-5D16-7E85A8127364}"/>
              </a:ext>
            </a:extLst>
          </p:cNvPr>
          <p:cNvSpPr txBox="1"/>
          <p:nvPr/>
        </p:nvSpPr>
        <p:spPr>
          <a:xfrm>
            <a:off x="106283" y="869773"/>
            <a:ext cx="4249693" cy="2775251"/>
          </a:xfrm>
          <a:prstGeom prst="roundRect">
            <a:avLst>
              <a:gd name="adj" fmla="val 7425"/>
            </a:avLst>
          </a:prstGeom>
          <a:solidFill>
            <a:srgbClr val="EBE8E3"/>
          </a:solidFill>
          <a:ln w="3175">
            <a:solidFill>
              <a:srgbClr val="A88C54"/>
            </a:solidFill>
          </a:ln>
          <a:effectLst/>
        </p:spPr>
        <p:txBody>
          <a:bodyPr wrap="square" lIns="80179" tIns="40089" rIns="0" bIns="40089" anchor="ctr" anchorCtr="0">
            <a:noAutofit/>
          </a:bodyPr>
          <a:lstStyle/>
          <a:p>
            <a:endParaRPr lang="ru-RU" sz="900" dirty="0"/>
          </a:p>
        </p:txBody>
      </p:sp>
      <p:sp>
        <p:nvSpPr>
          <p:cNvPr id="105" name="Google Shape;105;p2"/>
          <p:cNvSpPr txBox="1"/>
          <p:nvPr/>
        </p:nvSpPr>
        <p:spPr>
          <a:xfrm>
            <a:off x="306502" y="3119671"/>
            <a:ext cx="4320480" cy="238486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950" dirty="0" smtClean="0">
                <a:ea typeface="Tahoma" pitchFamily="34" charset="0"/>
                <a:cs typeface="Tahoma" pitchFamily="34" charset="0"/>
              </a:rPr>
              <a:t>. </a:t>
            </a:r>
            <a:endParaRPr lang="ru-RU" sz="95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1250080" y="537901"/>
            <a:ext cx="3105896" cy="270839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00" b="1" dirty="0" smtClean="0">
                <a:ea typeface="Tahoma" panose="020B0604030504040204" pitchFamily="34" charset="0"/>
                <a:cs typeface="Tahoma" panose="020B0604030504040204" pitchFamily="34" charset="0"/>
              </a:rPr>
              <a:t>Папуша Елена Николаевна</a:t>
            </a:r>
            <a:endParaRPr lang="ru-RU" sz="10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кандидат </a:t>
            </a:r>
            <a:r>
              <a:rPr lang="ru-RU" sz="1000" dirty="0">
                <a:ea typeface="Tahoma" panose="020B0604030504040204" pitchFamily="34" charset="0"/>
                <a:cs typeface="Tahoma" panose="020B0604030504040204" pitchFamily="34" charset="0"/>
              </a:rPr>
              <a:t>педагогических наук, </a:t>
            </a:r>
            <a:r>
              <a:rPr lang="ru-RU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доцент. Сфера </a:t>
            </a:r>
            <a:r>
              <a:rPr lang="ru-RU" sz="1000" dirty="0">
                <a:ea typeface="Tahoma" panose="020B0604030504040204" pitchFamily="34" charset="0"/>
                <a:cs typeface="Tahoma" panose="020B0604030504040204" pitchFamily="34" charset="0"/>
              </a:rPr>
              <a:t>научных интересов: </a:t>
            </a:r>
            <a:r>
              <a:rPr lang="ru-RU" sz="1000" dirty="0"/>
              <a:t>Менеджмент в высшем образовании: управление развитием, управление проектами, управлением </a:t>
            </a:r>
            <a:r>
              <a:rPr lang="ru-RU" sz="1000" dirty="0" smtClean="0"/>
              <a:t>персоналом,</a:t>
            </a:r>
            <a:endParaRPr lang="ru-RU" sz="1000" dirty="0"/>
          </a:p>
          <a:p>
            <a:r>
              <a:rPr lang="ru-RU" sz="1000" dirty="0" smtClean="0"/>
              <a:t>Воспитательная </a:t>
            </a:r>
            <a:r>
              <a:rPr lang="ru-RU" sz="1000" dirty="0"/>
              <a:t>деятельность в педагогическом </a:t>
            </a:r>
            <a:r>
              <a:rPr lang="ru-RU" sz="1000" dirty="0" smtClean="0"/>
              <a:t>вузе</a:t>
            </a:r>
            <a:r>
              <a:rPr lang="ru-RU" sz="1000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000" dirty="0">
                <a:ea typeface="Tahoma" panose="020B0604030504040204" pitchFamily="34" charset="0"/>
                <a:cs typeface="Tahoma" panose="020B0604030504040204" pitchFamily="34" charset="0"/>
              </a:rPr>
              <a:t>Награды</a:t>
            </a:r>
            <a:r>
              <a:rPr lang="ru-RU" sz="10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1000" dirty="0"/>
              <a:t>Благодарственное письмо Всероссийские соревнования по баскетболу среди команд общеобразовательных </a:t>
            </a:r>
            <a:r>
              <a:rPr lang="ru-RU" sz="1000" dirty="0" smtClean="0"/>
              <a:t>организаций; </a:t>
            </a:r>
            <a:r>
              <a:rPr lang="ru-RU" sz="1000" dirty="0"/>
              <a:t>Благодарственное письмо</a:t>
            </a:r>
            <a:r>
              <a:rPr lang="ru-RU" sz="1000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/>
              <a:t>По итогам 2022 </a:t>
            </a:r>
            <a:r>
              <a:rPr lang="ru-RU" sz="1000" dirty="0" smtClean="0"/>
              <a:t>года</a:t>
            </a:r>
            <a:r>
              <a:rPr lang="ru-RU" sz="10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r>
              <a:rPr lang="ru-RU" sz="1000" dirty="0" smtClean="0">
                <a:solidFill>
                  <a:srgbClr val="FF0000"/>
                </a:solidFill>
              </a:rPr>
              <a:t> </a:t>
            </a:r>
            <a:r>
              <a:rPr lang="ru-RU" sz="10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1000" dirty="0"/>
              <a:t>Благодарственное письмо 90-летие </a:t>
            </a:r>
            <a:r>
              <a:rPr lang="ru-RU" sz="1000" dirty="0" err="1"/>
              <a:t>УлГПУ</a:t>
            </a:r>
            <a:r>
              <a:rPr lang="ru-RU" sz="1000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ru-RU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Google Shape;110;p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8D7B02B-4DA5-D0BB-C57E-134F175D31EA}"/>
              </a:ext>
            </a:extLst>
          </p:cNvPr>
          <p:cNvSpPr txBox="1"/>
          <p:nvPr/>
        </p:nvSpPr>
        <p:spPr>
          <a:xfrm>
            <a:off x="106283" y="839620"/>
            <a:ext cx="4249693" cy="284543"/>
          </a:xfrm>
          <a:prstGeom prst="roundRect">
            <a:avLst>
              <a:gd name="adj" fmla="val 50000"/>
            </a:avLst>
          </a:prstGeom>
          <a:solidFill>
            <a:srgbClr val="B69E6E"/>
          </a:solidFill>
          <a:ln w="3175">
            <a:noFill/>
          </a:ln>
          <a:effectLst/>
        </p:spPr>
        <p:txBody>
          <a:bodyPr wrap="square" lIns="80179" tIns="40089" rIns="0" bIns="40089" anchor="ctr" anchorCtr="0">
            <a:noAutofit/>
          </a:bodyPr>
          <a:lstStyle/>
          <a:p>
            <a:pPr algn="ctr" fontAlgn="b"/>
            <a:r>
              <a:rPr lang="ru-RU" sz="11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Участники научной школы</a:t>
            </a:r>
            <a:endParaRPr lang="ru-RU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05E97974-8DB1-DE01-6A64-3165FA9F12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5" t="75007" b="-111"/>
          <a:stretch/>
        </p:blipFill>
        <p:spPr>
          <a:xfrm flipV="1">
            <a:off x="6527266" y="8729"/>
            <a:ext cx="2616734" cy="86104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833CBF53-7CED-267F-95D9-422CC858C4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923" y="259714"/>
            <a:ext cx="1148470" cy="432569"/>
          </a:xfrm>
          <a:prstGeom prst="rect">
            <a:avLst/>
          </a:prstGeom>
        </p:spPr>
      </p:pic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9C1CE1CD-C328-DA7A-A11C-75B8CC4FBE46}"/>
              </a:ext>
            </a:extLst>
          </p:cNvPr>
          <p:cNvSpPr/>
          <p:nvPr/>
        </p:nvSpPr>
        <p:spPr>
          <a:xfrm>
            <a:off x="7469193" y="46718"/>
            <a:ext cx="788781" cy="7887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9E2F80A4-57E2-58A7-F26E-F4E7B248AB4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84566" y="174838"/>
            <a:ext cx="558037" cy="50359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9CFAF760-6015-0DF2-B204-E729841B109C}"/>
              </a:ext>
            </a:extLst>
          </p:cNvPr>
          <p:cNvSpPr txBox="1"/>
          <p:nvPr/>
        </p:nvSpPr>
        <p:spPr>
          <a:xfrm>
            <a:off x="288328" y="184016"/>
            <a:ext cx="50052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Педагогика в условиях </a:t>
            </a:r>
            <a:r>
              <a:rPr lang="ru-RU" sz="1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цифровизации</a:t>
            </a:r>
            <a:r>
              <a:rPr lang="ru-RU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современного общества</a:t>
            </a:r>
            <a:endParaRPr lang="ru-RU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0FF63E53-6F8D-58CA-5D16-7E85A8127364}"/>
              </a:ext>
            </a:extLst>
          </p:cNvPr>
          <p:cNvSpPr txBox="1"/>
          <p:nvPr/>
        </p:nvSpPr>
        <p:spPr>
          <a:xfrm>
            <a:off x="106283" y="3762582"/>
            <a:ext cx="4249693" cy="2372267"/>
          </a:xfrm>
          <a:prstGeom prst="roundRect">
            <a:avLst>
              <a:gd name="adj" fmla="val 7425"/>
            </a:avLst>
          </a:prstGeom>
          <a:solidFill>
            <a:srgbClr val="EBE8E3"/>
          </a:solidFill>
          <a:ln w="3175">
            <a:solidFill>
              <a:srgbClr val="A88C54"/>
            </a:solidFill>
          </a:ln>
          <a:effectLst/>
        </p:spPr>
        <p:txBody>
          <a:bodyPr wrap="square" lIns="80179" tIns="40089" rIns="0" bIns="40089" anchor="ctr" anchorCtr="0">
            <a:noAutofit/>
          </a:bodyPr>
          <a:lstStyle/>
          <a:p>
            <a:endParaRPr lang="ru-RU" sz="900" dirty="0"/>
          </a:p>
        </p:txBody>
      </p:sp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204092"/>
              </p:ext>
            </p:extLst>
          </p:nvPr>
        </p:nvGraphicFramePr>
        <p:xfrm>
          <a:off x="1237992" y="3727747"/>
          <a:ext cx="3105896" cy="2514600"/>
        </p:xfrm>
        <a:graphic>
          <a:graphicData uri="http://schemas.openxmlformats.org/drawingml/2006/table">
            <a:tbl>
              <a:tblPr/>
              <a:tblGrid>
                <a:gridCol w="3105896"/>
              </a:tblGrid>
              <a:tr h="2407102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effectLst/>
                        </a:rPr>
                        <a:t>Гринёва Елизавета Алексеевна</a:t>
                      </a:r>
                      <a:endParaRPr lang="ru-RU" sz="1000" dirty="0" smtClean="0">
                        <a:effectLst/>
                      </a:endParaRPr>
                    </a:p>
                    <a:p>
                      <a:pPr algn="just"/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кандидат педагогических наук, доцент. 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Сфера научных интересов: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здоровьесбережение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аспекте социальной работы, методы исследований в социальной работе, методы научно-исследовательской деятельности социальной работы</a:t>
                      </a:r>
                      <a:r>
                        <a:rPr lang="ru-RU" sz="1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др. 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Награды: Почетная грамота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Управления образования администрации города Ульяновска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Благодарственное письмо Администрации города Ульяновска(главы города Ульяновска). Является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членом экспертного совета журнала «Современные проблемы науки и образования»,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членом редакционного совета научного журнала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«Старт в науке».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Автором изданы более 50 научных и научно-методических работ</a:t>
                      </a:r>
                      <a:r>
                        <a:rPr lang="ru-RU" sz="1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ru-RU" sz="9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0FF63E53-6F8D-58CA-5D16-7E85A8127364}"/>
              </a:ext>
            </a:extLst>
          </p:cNvPr>
          <p:cNvSpPr txBox="1"/>
          <p:nvPr/>
        </p:nvSpPr>
        <p:spPr>
          <a:xfrm>
            <a:off x="4462259" y="787051"/>
            <a:ext cx="4530063" cy="2975531"/>
          </a:xfrm>
          <a:prstGeom prst="roundRect">
            <a:avLst>
              <a:gd name="adj" fmla="val 7425"/>
            </a:avLst>
          </a:prstGeom>
          <a:solidFill>
            <a:srgbClr val="EBE8E3"/>
          </a:solidFill>
          <a:ln w="3175">
            <a:solidFill>
              <a:srgbClr val="A88C54"/>
            </a:solidFill>
          </a:ln>
          <a:effectLst/>
        </p:spPr>
        <p:txBody>
          <a:bodyPr wrap="square" lIns="80179" tIns="40089" rIns="0" bIns="40089" anchor="ctr" anchorCtr="0">
            <a:noAutofit/>
          </a:bodyPr>
          <a:lstStyle/>
          <a:p>
            <a:endParaRPr lang="ru-RU" sz="9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5598122" y="766380"/>
            <a:ext cx="339419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1C1C1C"/>
                </a:solidFill>
              </a:rPr>
              <a:t>Новичкова Надежда Михайловна</a:t>
            </a:r>
            <a:endParaRPr lang="ru-RU" sz="1000" dirty="0">
              <a:solidFill>
                <a:srgbClr val="1C1C1C"/>
              </a:solidFill>
            </a:endParaRPr>
          </a:p>
          <a:p>
            <a:pPr algn="just"/>
            <a:r>
              <a:rPr lang="ru-RU" sz="1000" dirty="0" smtClean="0"/>
              <a:t>кандидат </a:t>
            </a:r>
            <a:r>
              <a:rPr lang="ru-RU" sz="1000" dirty="0"/>
              <a:t>педагогических наук, </a:t>
            </a:r>
            <a:r>
              <a:rPr lang="ru-RU" sz="1000" dirty="0" smtClean="0"/>
              <a:t>доцент. </a:t>
            </a:r>
            <a:r>
              <a:rPr lang="ru-RU" sz="1000" dirty="0"/>
              <a:t>Сфера научных интересов: воспитательная работа классного руководителя, инновации в социально-образовательной сфере, методология и методы научного </a:t>
            </a:r>
            <a:r>
              <a:rPr lang="ru-RU" sz="1000" dirty="0" smtClean="0"/>
              <a:t>исследования и др.</a:t>
            </a:r>
            <a:r>
              <a:rPr lang="ru-RU" sz="1000" dirty="0">
                <a:solidFill>
                  <a:srgbClr val="FF0000"/>
                </a:solidFill>
              </a:rPr>
              <a:t> </a:t>
            </a:r>
            <a:r>
              <a:rPr lang="ru-RU" sz="1000" dirty="0" smtClean="0"/>
              <a:t>Награждена</a:t>
            </a:r>
            <a:r>
              <a:rPr lang="ru-RU" sz="1000" dirty="0" smtClean="0">
                <a:solidFill>
                  <a:srgbClr val="FF0000"/>
                </a:solidFill>
              </a:rPr>
              <a:t> </a:t>
            </a:r>
            <a:r>
              <a:rPr lang="ru-RU" sz="1000" dirty="0" smtClean="0"/>
              <a:t>Благодарственным письмом</a:t>
            </a:r>
            <a:r>
              <a:rPr lang="ru-RU" sz="1000" dirty="0" smtClean="0">
                <a:solidFill>
                  <a:srgbClr val="FF0000"/>
                </a:solidFill>
              </a:rPr>
              <a:t> </a:t>
            </a:r>
            <a:r>
              <a:rPr lang="ru-RU" sz="1000" dirty="0" smtClean="0"/>
              <a:t>Общероссийской общественной организации </a:t>
            </a:r>
            <a:r>
              <a:rPr lang="ru-RU" sz="1000" dirty="0"/>
              <a:t>содействия укреплению здоровья в системе </a:t>
            </a:r>
            <a:r>
              <a:rPr lang="ru-RU" sz="1000" dirty="0" smtClean="0"/>
              <a:t>образования;</a:t>
            </a:r>
            <a:r>
              <a:rPr lang="ru-RU" sz="1000" dirty="0" smtClean="0">
                <a:solidFill>
                  <a:srgbClr val="FF0000"/>
                </a:solidFill>
              </a:rPr>
              <a:t> </a:t>
            </a:r>
            <a:r>
              <a:rPr lang="ru-RU" sz="1000" dirty="0" smtClean="0"/>
              <a:t>сертификат </a:t>
            </a:r>
            <a:r>
              <a:rPr lang="ru-RU" sz="1000" dirty="0"/>
              <a:t>III Межрегиональные родительские чтения «Семья – образец будущего единства </a:t>
            </a:r>
            <a:r>
              <a:rPr lang="ru-RU" sz="1000" dirty="0" smtClean="0"/>
              <a:t>человечества.</a:t>
            </a:r>
            <a:r>
              <a:rPr lang="ru-RU" sz="1000" dirty="0" smtClean="0">
                <a:solidFill>
                  <a:srgbClr val="FF0000"/>
                </a:solidFill>
              </a:rPr>
              <a:t> </a:t>
            </a:r>
            <a:r>
              <a:rPr lang="ru-RU" sz="1000" dirty="0"/>
              <a:t>Член Координационного </a:t>
            </a:r>
            <a:r>
              <a:rPr lang="ru-RU" sz="1000" dirty="0" smtClean="0"/>
              <a:t>Совета </a:t>
            </a:r>
            <a:r>
              <a:rPr lang="ru-RU" sz="1000" dirty="0"/>
              <a:t>Международной ассоциации общественных организаций «Международный центр гуманной педагогики</a:t>
            </a:r>
            <a:r>
              <a:rPr lang="ru-RU" sz="1000" dirty="0" smtClean="0"/>
              <a:t>»</a:t>
            </a:r>
            <a:r>
              <a:rPr lang="ru-RU" sz="1000" dirty="0" smtClean="0">
                <a:solidFill>
                  <a:srgbClr val="FF0000"/>
                </a:solidFill>
              </a:rPr>
              <a:t>. </a:t>
            </a:r>
            <a:r>
              <a:rPr lang="ru-RU" sz="1000" dirty="0" smtClean="0"/>
              <a:t>Является автором более 35 научно-методических </a:t>
            </a:r>
            <a:r>
              <a:rPr lang="ru-RU" sz="1000" dirty="0"/>
              <a:t>трудов, из которых </a:t>
            </a:r>
            <a:r>
              <a:rPr lang="ru-RU" sz="1000" dirty="0" smtClean="0"/>
              <a:t>17 </a:t>
            </a:r>
            <a:r>
              <a:rPr lang="ru-RU" sz="1000" dirty="0"/>
              <a:t>статей в журналах, аккредитованных </a:t>
            </a:r>
            <a:r>
              <a:rPr lang="ru-RU" sz="1000" dirty="0" smtClean="0"/>
              <a:t>ВАК.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5721250" y="3872970"/>
            <a:ext cx="32803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err="1" smtClean="0"/>
              <a:t>Абасов</a:t>
            </a:r>
            <a:r>
              <a:rPr lang="ru-RU" sz="1000" b="1" dirty="0" smtClean="0"/>
              <a:t> </a:t>
            </a:r>
            <a:r>
              <a:rPr lang="ru-RU" sz="1000" b="1" dirty="0" err="1" smtClean="0"/>
              <a:t>Зейнутдин</a:t>
            </a:r>
            <a:r>
              <a:rPr lang="ru-RU" sz="1000" b="1" dirty="0" smtClean="0"/>
              <a:t> </a:t>
            </a:r>
            <a:r>
              <a:rPr lang="ru-RU" sz="1000" b="1" dirty="0" err="1" smtClean="0"/>
              <a:t>Абасович</a:t>
            </a:r>
            <a:endParaRPr lang="ru-RU" sz="1000" b="1" dirty="0"/>
          </a:p>
          <a:p>
            <a:pPr algn="just"/>
            <a:r>
              <a:rPr lang="ru-RU" sz="1000" dirty="0" smtClean="0"/>
              <a:t>Кандидат педагогических наук, доцент. Сфера научных интересов: </a:t>
            </a:r>
            <a:r>
              <a:rPr lang="ru-RU" sz="1000" dirty="0"/>
              <a:t>инновации в социальной работе, инновационные процессы в образовании, история образования, история педагогики и специального образования, история специальной </a:t>
            </a:r>
            <a:r>
              <a:rPr lang="ru-RU" sz="1000" dirty="0" smtClean="0"/>
              <a:t>педагогики и др. Является автором более 25 научно-методических трудов, из них 2 учебно-методических пособия.</a:t>
            </a:r>
            <a:endParaRPr lang="ru-RU" sz="1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2" t="3546" r="38336" b="47442"/>
          <a:stretch/>
        </p:blipFill>
        <p:spPr>
          <a:xfrm>
            <a:off x="145650" y="1173647"/>
            <a:ext cx="1143797" cy="17839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3" y="4015736"/>
            <a:ext cx="1183164" cy="14294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243" y="1173647"/>
            <a:ext cx="1167531" cy="17512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997" y="3972245"/>
            <a:ext cx="1224634" cy="147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572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EC436239-5CB8-C281-FC14-21A242D31D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" t="-708" r="62303" b="72076"/>
          <a:stretch/>
        </p:blipFill>
        <p:spPr>
          <a:xfrm flipV="1">
            <a:off x="0" y="6034912"/>
            <a:ext cx="2074848" cy="87856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FF63E53-6F8D-58CA-5D16-7E85A8127364}"/>
              </a:ext>
            </a:extLst>
          </p:cNvPr>
          <p:cNvSpPr txBox="1"/>
          <p:nvPr/>
        </p:nvSpPr>
        <p:spPr>
          <a:xfrm>
            <a:off x="163928" y="2809450"/>
            <a:ext cx="5712852" cy="1616108"/>
          </a:xfrm>
          <a:prstGeom prst="roundRect">
            <a:avLst>
              <a:gd name="adj" fmla="val 7425"/>
            </a:avLst>
          </a:prstGeom>
          <a:solidFill>
            <a:srgbClr val="EBE8E3"/>
          </a:solidFill>
          <a:ln w="3175">
            <a:solidFill>
              <a:srgbClr val="A88C54"/>
            </a:solidFill>
          </a:ln>
          <a:effectLst/>
        </p:spPr>
        <p:txBody>
          <a:bodyPr wrap="square" lIns="80179" tIns="40089" rIns="0" bIns="40089" anchor="ctr" anchorCtr="0">
            <a:noAutofit/>
          </a:bodyPr>
          <a:lstStyle/>
          <a:p>
            <a:endParaRPr lang="ru-RU" sz="900" dirty="0"/>
          </a:p>
        </p:txBody>
      </p:sp>
      <p:sp>
        <p:nvSpPr>
          <p:cNvPr id="105" name="Google Shape;105;p2"/>
          <p:cNvSpPr txBox="1"/>
          <p:nvPr/>
        </p:nvSpPr>
        <p:spPr>
          <a:xfrm>
            <a:off x="575640" y="3062343"/>
            <a:ext cx="4320480" cy="238486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950" dirty="0" smtClean="0">
                <a:ea typeface="Tahoma" pitchFamily="34" charset="0"/>
                <a:cs typeface="Tahoma" pitchFamily="34" charset="0"/>
              </a:rPr>
              <a:t>. </a:t>
            </a:r>
            <a:endParaRPr lang="ru-RU" sz="95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110" name="Google Shape;110;p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05E97974-8DB1-DE01-6A64-3165FA9F12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5" t="75007" b="-111"/>
          <a:stretch/>
        </p:blipFill>
        <p:spPr>
          <a:xfrm flipV="1">
            <a:off x="6527266" y="8729"/>
            <a:ext cx="2616734" cy="86104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833CBF53-7CED-267F-95D9-422CC858C4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923" y="259714"/>
            <a:ext cx="1148470" cy="432569"/>
          </a:xfrm>
          <a:prstGeom prst="rect">
            <a:avLst/>
          </a:prstGeom>
        </p:spPr>
      </p:pic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9C1CE1CD-C328-DA7A-A11C-75B8CC4FBE46}"/>
              </a:ext>
            </a:extLst>
          </p:cNvPr>
          <p:cNvSpPr/>
          <p:nvPr/>
        </p:nvSpPr>
        <p:spPr>
          <a:xfrm>
            <a:off x="7469193" y="46718"/>
            <a:ext cx="788781" cy="7887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9E2F80A4-57E2-58A7-F26E-F4E7B248AB4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84566" y="174838"/>
            <a:ext cx="558037" cy="50359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9CFAF760-6015-0DF2-B204-E729841B109C}"/>
              </a:ext>
            </a:extLst>
          </p:cNvPr>
          <p:cNvSpPr txBox="1"/>
          <p:nvPr/>
        </p:nvSpPr>
        <p:spPr>
          <a:xfrm>
            <a:off x="288328" y="184016"/>
            <a:ext cx="50052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Педагогика в условиях </a:t>
            </a:r>
            <a:r>
              <a:rPr lang="ru-RU" sz="1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цифровизации</a:t>
            </a:r>
            <a:r>
              <a:rPr lang="ru-RU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современного общества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0FF63E53-6F8D-58CA-5D16-7E85A8127364}"/>
              </a:ext>
            </a:extLst>
          </p:cNvPr>
          <p:cNvSpPr txBox="1"/>
          <p:nvPr/>
        </p:nvSpPr>
        <p:spPr>
          <a:xfrm>
            <a:off x="6444208" y="2847362"/>
            <a:ext cx="2418954" cy="1439915"/>
          </a:xfrm>
          <a:prstGeom prst="roundRect">
            <a:avLst>
              <a:gd name="adj" fmla="val 7425"/>
            </a:avLst>
          </a:prstGeom>
          <a:solidFill>
            <a:srgbClr val="EBE8E3"/>
          </a:solidFill>
          <a:ln w="3175">
            <a:solidFill>
              <a:srgbClr val="A88C54"/>
            </a:solidFill>
          </a:ln>
          <a:effectLst/>
        </p:spPr>
        <p:txBody>
          <a:bodyPr wrap="square" lIns="80179" tIns="40089" rIns="0" bIns="40089" anchor="ctr" anchorCtr="0">
            <a:noAutofit/>
          </a:bodyPr>
          <a:lstStyle/>
          <a:p>
            <a:r>
              <a:rPr lang="ru-RU" sz="1100" dirty="0" smtClean="0"/>
              <a:t>Петрищева Надежда Николаевна</a:t>
            </a:r>
          </a:p>
          <a:p>
            <a:r>
              <a:rPr lang="ru-RU" sz="1100" dirty="0" smtClean="0"/>
              <a:t>Веселовская  Юлия Александровна</a:t>
            </a:r>
          </a:p>
          <a:p>
            <a:r>
              <a:rPr lang="ru-RU" sz="1100" dirty="0" err="1" smtClean="0"/>
              <a:t>Разорвина</a:t>
            </a:r>
            <a:r>
              <a:rPr lang="ru-RU" sz="1100" dirty="0" smtClean="0"/>
              <a:t> Анна Сергеевна</a:t>
            </a:r>
            <a:endParaRPr lang="ru-RU" sz="1100" dirty="0"/>
          </a:p>
        </p:txBody>
      </p:sp>
      <p:sp>
        <p:nvSpPr>
          <p:cNvPr id="20" name="Google Shape;109;p2"/>
          <p:cNvSpPr txBox="1"/>
          <p:nvPr/>
        </p:nvSpPr>
        <p:spPr>
          <a:xfrm>
            <a:off x="1343605" y="2132856"/>
            <a:ext cx="4526628" cy="240061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000" b="1" dirty="0" err="1" smtClean="0">
                <a:ea typeface="Tahoma" panose="020B0604030504040204" pitchFamily="34" charset="0"/>
                <a:cs typeface="Tahoma" panose="020B0604030504040204" pitchFamily="34" charset="0"/>
              </a:rPr>
              <a:t>Желязникова</a:t>
            </a:r>
            <a:r>
              <a:rPr lang="ru-RU" sz="1000" b="1" dirty="0" smtClean="0">
                <a:ea typeface="Tahoma" panose="020B0604030504040204" pitchFamily="34" charset="0"/>
                <a:cs typeface="Tahoma" panose="020B0604030504040204" pitchFamily="34" charset="0"/>
              </a:rPr>
              <a:t> Ольга Михайловна</a:t>
            </a:r>
          </a:p>
          <a:p>
            <a:pPr algn="just"/>
            <a:r>
              <a:rPr lang="ru-RU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доктор </a:t>
            </a:r>
            <a:r>
              <a:rPr lang="ru-RU" sz="1000" dirty="0">
                <a:ea typeface="Tahoma" panose="020B0604030504040204" pitchFamily="34" charset="0"/>
                <a:cs typeface="Tahoma" panose="020B0604030504040204" pitchFamily="34" charset="0"/>
              </a:rPr>
              <a:t>педагогических наук, </a:t>
            </a:r>
            <a:r>
              <a:rPr lang="ru-RU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профессор. Сфера </a:t>
            </a:r>
            <a:r>
              <a:rPr lang="ru-RU" sz="1000" dirty="0">
                <a:ea typeface="Tahoma" panose="020B0604030504040204" pitchFamily="34" charset="0"/>
                <a:cs typeface="Tahoma" panose="020B0604030504040204" pitchFamily="34" charset="0"/>
              </a:rPr>
              <a:t>научных интересов: педагогика, </a:t>
            </a:r>
            <a:r>
              <a:rPr lang="ru-RU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самообразование </a:t>
            </a:r>
            <a:r>
              <a:rPr lang="ru-RU" sz="1000" dirty="0">
                <a:ea typeface="Tahoma" panose="020B0604030504040204" pitchFamily="34" charset="0"/>
                <a:cs typeface="Tahoma" panose="020B0604030504040204" pitchFamily="34" charset="0"/>
              </a:rPr>
              <a:t>и подготовка к научной деятельности, </a:t>
            </a:r>
            <a:r>
              <a:rPr lang="ru-RU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технология </a:t>
            </a:r>
            <a:r>
              <a:rPr lang="ru-RU" sz="1000" dirty="0">
                <a:ea typeface="Tahoma" panose="020B0604030504040204" pitchFamily="34" charset="0"/>
                <a:cs typeface="Tahoma" panose="020B0604030504040204" pitchFamily="34" charset="0"/>
              </a:rPr>
              <a:t>и организация воспитательных практик. </a:t>
            </a:r>
            <a:r>
              <a:rPr lang="ru-RU" sz="1000" dirty="0"/>
              <a:t>награждена Сертификатом эксперта на Международном этапе IX Международной научно-практической конференции юных исследователей «Шаг в будущее</a:t>
            </a:r>
            <a:r>
              <a:rPr lang="ru-RU" sz="1000" dirty="0" smtClean="0"/>
              <a:t>». </a:t>
            </a:r>
            <a:r>
              <a:rPr lang="ru-RU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Является </a:t>
            </a:r>
            <a:r>
              <a:rPr lang="ru-RU" sz="1000" dirty="0">
                <a:ea typeface="Tahoma" panose="020B0604030504040204" pitchFamily="34" charset="0"/>
                <a:cs typeface="Tahoma" panose="020B0604030504040204" pitchFamily="34" charset="0"/>
              </a:rPr>
              <a:t>автором </a:t>
            </a:r>
            <a:r>
              <a:rPr lang="ru-RU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33 </a:t>
            </a:r>
            <a:r>
              <a:rPr lang="ru-RU" sz="1000" dirty="0">
                <a:ea typeface="Tahoma" panose="020B0604030504040204" pitchFamily="34" charset="0"/>
                <a:cs typeface="Tahoma" panose="020B0604030504040204" pitchFamily="34" charset="0"/>
              </a:rPr>
              <a:t>научно-методических работ, из них 2 учебно-методических пособие, </a:t>
            </a:r>
            <a:r>
              <a:rPr lang="ru-RU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13 публикаций ВАК</a:t>
            </a:r>
            <a:r>
              <a:rPr lang="ru-RU" sz="1000" dirty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 smtClean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54112" y="2036612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 smtClean="0"/>
              <a:t/>
            </a:r>
            <a:br>
              <a:rPr lang="ru-RU" sz="900" dirty="0" smtClean="0"/>
            </a:br>
            <a:endParaRPr lang="ru-RU" sz="900" dirty="0" smtClean="0"/>
          </a:p>
          <a:p>
            <a:endParaRPr lang="ru-RU" sz="900" dirty="0"/>
          </a:p>
          <a:p>
            <a:endParaRPr lang="ru-RU" sz="900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FF63E53-6F8D-58CA-5D16-7E85A8127364}"/>
              </a:ext>
            </a:extLst>
          </p:cNvPr>
          <p:cNvSpPr txBox="1"/>
          <p:nvPr/>
        </p:nvSpPr>
        <p:spPr>
          <a:xfrm>
            <a:off x="163929" y="915551"/>
            <a:ext cx="5734586" cy="1803571"/>
          </a:xfrm>
          <a:prstGeom prst="roundRect">
            <a:avLst>
              <a:gd name="adj" fmla="val 7425"/>
            </a:avLst>
          </a:prstGeom>
          <a:solidFill>
            <a:srgbClr val="EBE8E3"/>
          </a:solidFill>
          <a:ln w="3175">
            <a:solidFill>
              <a:srgbClr val="A88C54"/>
            </a:solidFill>
          </a:ln>
          <a:effectLst/>
        </p:spPr>
        <p:txBody>
          <a:bodyPr wrap="square" lIns="80179" tIns="40089" rIns="0" bIns="40089" anchor="ctr" anchorCtr="0">
            <a:noAutofit/>
          </a:bodyPr>
          <a:lstStyle/>
          <a:p>
            <a:endParaRPr lang="ru-RU" sz="9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8D7B02B-4DA5-D0BB-C57E-134F175D31EA}"/>
              </a:ext>
            </a:extLst>
          </p:cNvPr>
          <p:cNvSpPr txBox="1"/>
          <p:nvPr/>
        </p:nvSpPr>
        <p:spPr>
          <a:xfrm>
            <a:off x="176110" y="825224"/>
            <a:ext cx="5710224" cy="284543"/>
          </a:xfrm>
          <a:prstGeom prst="roundRect">
            <a:avLst>
              <a:gd name="adj" fmla="val 50000"/>
            </a:avLst>
          </a:prstGeom>
          <a:solidFill>
            <a:srgbClr val="B69E6E"/>
          </a:solidFill>
          <a:ln w="3175">
            <a:noFill/>
          </a:ln>
          <a:effectLst/>
        </p:spPr>
        <p:txBody>
          <a:bodyPr wrap="square" lIns="80179" tIns="40089" rIns="0" bIns="40089" anchor="ctr" anchorCtr="0">
            <a:noAutofit/>
          </a:bodyPr>
          <a:lstStyle/>
          <a:p>
            <a:pPr algn="ctr" fontAlgn="b"/>
            <a:r>
              <a:rPr lang="ru-RU" sz="11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Участники научной школы</a:t>
            </a:r>
            <a:endParaRPr lang="ru-RU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343605" y="1019252"/>
            <a:ext cx="455490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1C1C1C"/>
                </a:solidFill>
              </a:rPr>
              <a:t>Абрамова Наталья Николаевна</a:t>
            </a:r>
            <a:endParaRPr lang="ru-RU" sz="1000" dirty="0">
              <a:solidFill>
                <a:srgbClr val="1C1C1C"/>
              </a:solidFill>
            </a:endParaRPr>
          </a:p>
          <a:p>
            <a:pPr algn="just"/>
            <a:r>
              <a:rPr lang="ru-RU" sz="1000" dirty="0" smtClean="0"/>
              <a:t>Кандидат </a:t>
            </a:r>
            <a:r>
              <a:rPr lang="ru-RU" sz="1000" dirty="0"/>
              <a:t>педагогических наук, </a:t>
            </a:r>
            <a:r>
              <a:rPr lang="ru-RU" sz="1000" dirty="0" smtClean="0"/>
              <a:t>профессор.</a:t>
            </a:r>
            <a:r>
              <a:rPr lang="ru-RU" sz="1000" dirty="0"/>
              <a:t> Сфера научных интересов: педагогика, Педагогика высшей школы, История педагогики и образования.</a:t>
            </a:r>
            <a:endParaRPr lang="ru-RU" sz="1000" dirty="0" smtClean="0"/>
          </a:p>
          <a:p>
            <a:pPr algn="just"/>
            <a:r>
              <a:rPr lang="ru-RU" sz="1000" dirty="0" smtClean="0"/>
              <a:t>Является призером </a:t>
            </a:r>
            <a:r>
              <a:rPr lang="ru-RU" sz="1000" dirty="0"/>
              <a:t>Всероссийского конкурса лучших образовательных практик педагогических вузов России по подготовке будущих учителей к выполнению функций классного </a:t>
            </a:r>
            <a:r>
              <a:rPr lang="ru-RU" sz="1000" dirty="0" smtClean="0"/>
              <a:t>руководителя, награждена Сертификатом эксперта на Международном этапе</a:t>
            </a:r>
            <a:r>
              <a:rPr lang="ru-RU" sz="1000" dirty="0"/>
              <a:t> IX Международной научно-практической конференции юных исследователей «Шаг в будущее</a:t>
            </a:r>
            <a:r>
              <a:rPr lang="ru-RU" sz="1000" dirty="0" smtClean="0"/>
              <a:t>», на Всероссийском Теоретическом семинаре </a:t>
            </a:r>
            <a:r>
              <a:rPr lang="ru-RU" sz="1000" dirty="0"/>
              <a:t>«Современные проблемы педагогической науки и практики</a:t>
            </a:r>
            <a:r>
              <a:rPr lang="ru-RU" sz="1000" dirty="0" smtClean="0"/>
              <a:t>». </a:t>
            </a:r>
            <a:r>
              <a:rPr lang="ru-RU" sz="1000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smtClean="0"/>
              <a:t>Является </a:t>
            </a:r>
            <a:r>
              <a:rPr lang="ru-RU" sz="1000" dirty="0"/>
              <a:t>автором </a:t>
            </a:r>
            <a:r>
              <a:rPr lang="ru-RU" sz="1000" dirty="0" smtClean="0"/>
              <a:t>27 </a:t>
            </a:r>
            <a:r>
              <a:rPr lang="ru-RU" sz="1000" dirty="0"/>
              <a:t>научно-методических трудов, из них </a:t>
            </a:r>
            <a:r>
              <a:rPr lang="ru-RU" sz="1000" dirty="0" smtClean="0"/>
              <a:t>14 </a:t>
            </a:r>
            <a:r>
              <a:rPr lang="ru-RU" sz="1000" dirty="0"/>
              <a:t>статей в журналах, аккредитованных ВАК.</a:t>
            </a:r>
            <a:endParaRPr lang="ru-RU" sz="1000" b="0" i="0" dirty="0"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4" t="18120" r="11464" b="28182"/>
          <a:stretch/>
        </p:blipFill>
        <p:spPr>
          <a:xfrm>
            <a:off x="180868" y="1168284"/>
            <a:ext cx="1189143" cy="135419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13" t="54341" r="26321" b="29015"/>
          <a:stretch/>
        </p:blipFill>
        <p:spPr bwMode="auto">
          <a:xfrm>
            <a:off x="288328" y="2855287"/>
            <a:ext cx="930276" cy="152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6366635" y="2403514"/>
            <a:ext cx="2574099" cy="451773"/>
          </a:xfrm>
          <a:prstGeom prst="ellipse">
            <a:avLst/>
          </a:prstGeom>
          <a:solidFill>
            <a:srgbClr val="B79E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Аспиранты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5780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10817</TotalTime>
  <Words>838</Words>
  <Application>Microsoft Office PowerPoint</Application>
  <PresentationFormat>Экран (4:3)</PresentationFormat>
  <Paragraphs>85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Aharoni</vt:lpstr>
      <vt:lpstr>Arial</vt:lpstr>
      <vt:lpstr>Calibri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mosyurov-se</dc:creator>
  <cp:lastModifiedBy>User</cp:lastModifiedBy>
  <cp:revision>107</cp:revision>
  <cp:lastPrinted>2023-04-06T10:10:27Z</cp:lastPrinted>
  <dcterms:created xsi:type="dcterms:W3CDTF">2023-03-30T10:18:09Z</dcterms:created>
  <dcterms:modified xsi:type="dcterms:W3CDTF">2023-07-06T10:08:42Z</dcterms:modified>
</cp:coreProperties>
</file>