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5" r:id="rId5"/>
    <p:sldId id="276" r:id="rId6"/>
    <p:sldId id="278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6"/>
    <a:srgbClr val="EC542B"/>
    <a:srgbClr val="0033A0"/>
    <a:srgbClr val="6AB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88" y="-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9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8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8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02CE-7B91-404F-ACCF-8D21528151D7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2427" y="2232794"/>
            <a:ext cx="11073848" cy="2339206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Montserrat Medium"/>
              </a:rPr>
              <a:t>Меры </a:t>
            </a: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>поддержки граждан </a:t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>при содействии органов службы занятости</a:t>
            </a:r>
            <a:endParaRPr lang="ru-RU" sz="5400" dirty="0">
              <a:solidFill>
                <a:schemeClr val="bg1"/>
              </a:solidFill>
              <a:latin typeface="Montserrat Medium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50" y="328877"/>
            <a:ext cx="2038622" cy="891897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616960" y="498981"/>
            <a:ext cx="1788160" cy="721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ru-RU" sz="1200" dirty="0" smtClean="0">
                <a:solidFill>
                  <a:schemeClr val="bg1"/>
                </a:solidFill>
                <a:latin typeface="Montserrat" pitchFamily="2" charset="-52"/>
              </a:rPr>
              <a:t>УЛЬЯНОВСКАЯ ОБЛАСТЬ</a:t>
            </a:r>
            <a:endParaRPr lang="ru-RU" sz="1200" dirty="0">
              <a:solidFill>
                <a:schemeClr val="bg1"/>
              </a:solidFill>
              <a:latin typeface="Montserrat" pitchFamily="2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40000" y="459232"/>
            <a:ext cx="0" cy="631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2" y="328877"/>
            <a:ext cx="845188" cy="80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004" y="133337"/>
            <a:ext cx="1442720" cy="6311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33011"/>
            <a:ext cx="5704764" cy="27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le 19">
            <a:extLst>
              <a:ext uri="{FF2B5EF4-FFF2-40B4-BE49-F238E27FC236}">
                <a16:creationId xmlns:a16="http://schemas.microsoft.com/office/drawing/2014/main" xmlns="" id="{8D001EF0-45E2-744A-93E5-DFA3769EB74F}"/>
              </a:ext>
            </a:extLst>
          </p:cNvPr>
          <p:cNvSpPr/>
          <p:nvPr/>
        </p:nvSpPr>
        <p:spPr>
          <a:xfrm>
            <a:off x="327546" y="133336"/>
            <a:ext cx="9676264" cy="713059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Montserrat Medium"/>
              </a:rPr>
              <a:t>Государственная мера поддержки «Социальный контракт»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7977" y="947099"/>
            <a:ext cx="6334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EC542B"/>
                </a:solidFill>
                <a:latin typeface="Montserrat Medium"/>
              </a:rPr>
              <a:t>Социальный контракт </a:t>
            </a:r>
            <a:r>
              <a:rPr lang="ru-RU" dirty="0">
                <a:solidFill>
                  <a:schemeClr val="bg1"/>
                </a:solidFill>
                <a:latin typeface="Montserrat Medium"/>
              </a:rPr>
              <a:t>– соглашение, которое заключается между малоимущей семьей или малоимущим одиноко проживающим гражданином и органом социальной защиты населения.</a:t>
            </a:r>
            <a:endParaRPr lang="ru-RU" sz="1600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977" y="2114679"/>
            <a:ext cx="6334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C542B"/>
                </a:solidFill>
                <a:latin typeface="Montserrat Medium"/>
              </a:rPr>
              <a:t>Суммы выплат:</a:t>
            </a:r>
          </a:p>
          <a:p>
            <a:r>
              <a:rPr lang="ru-RU" dirty="0" smtClean="0">
                <a:solidFill>
                  <a:schemeClr val="bg1"/>
                </a:solidFill>
                <a:latin typeface="Montserrat Medium"/>
              </a:rPr>
              <a:t>13 </a:t>
            </a:r>
            <a:r>
              <a:rPr lang="ru-RU" dirty="0">
                <a:solidFill>
                  <a:schemeClr val="bg1"/>
                </a:solidFill>
                <a:latin typeface="Montserrat Medium"/>
              </a:rPr>
              <a:t>945 рублей предоставляется в первый месяц с даты заключения социального контракта по мероприятию «поиск работы» и в течение трёх месяцев с момента подтверждения факта официального трудоустройства (общая сумма денежных средств в 2023 году может составить 55780 рублей).</a:t>
            </a:r>
            <a:endParaRPr lang="ru-RU" sz="1600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8343" y="1007134"/>
            <a:ext cx="5189491" cy="5476879"/>
          </a:xfrm>
          <a:prstGeom prst="rect">
            <a:avLst/>
          </a:prstGeom>
          <a:solidFill>
            <a:schemeClr val="bg1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932899" y="1222329"/>
            <a:ext cx="4780375" cy="5046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EC542B"/>
                </a:solidFill>
                <a:latin typeface="Montserrat Medium"/>
              </a:rPr>
              <a:t>Обязательства гражданина при заключении социального контракта по поиску работы: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встать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на учёт в органах службы занятости населения </a:t>
            </a: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в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качестве безработного или ищущего работу (зарегистрироваться </a:t>
            </a: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на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единой цифровой платформе «Работа в России» </a:t>
            </a: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(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www.trudvsem.ru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осуществить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поиск работы с последующим заключением трудового договора в период действия социального контракта;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55A6"/>
                </a:solidFill>
                <a:latin typeface="Montserrat Medium"/>
              </a:rPr>
              <a:t>повысить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денежный доход гражданина (семьи) по истечении срока действия контракта.</a:t>
            </a:r>
          </a:p>
        </p:txBody>
      </p:sp>
    </p:spTree>
    <p:extLst>
      <p:ext uri="{BB962C8B-B14F-4D97-AF65-F5344CB8AC3E}">
        <p14:creationId xmlns:p14="http://schemas.microsoft.com/office/powerpoint/2010/main" val="328551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6610369" y="2635229"/>
            <a:ext cx="5796251" cy="132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b="1" dirty="0">
              <a:solidFill>
                <a:srgbClr val="0055A6"/>
              </a:solidFill>
              <a:latin typeface="Montserrat" pitchFamily="2" charset="-52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8607" y="2979750"/>
            <a:ext cx="5766179" cy="3025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г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раждане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в возрасте 50 лет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и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старше, граждане </a:t>
            </a:r>
            <a:r>
              <a:rPr lang="ru-RU" sz="1800" dirty="0" err="1" smtClean="0">
                <a:solidFill>
                  <a:srgbClr val="EC542B"/>
                </a:solidFill>
                <a:latin typeface="Montserrat Medium"/>
              </a:rPr>
              <a:t>предпенсионного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возраста;</a:t>
            </a:r>
            <a:endParaRPr lang="ru-RU" sz="1800" dirty="0" smtClean="0">
              <a:solidFill>
                <a:srgbClr val="EC542B"/>
              </a:solidFill>
              <a:latin typeface="Montserrat Mediu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о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тдельные категории молодёжи до 35 лет;</a:t>
            </a:r>
            <a:endParaRPr lang="ru-RU" sz="1800" dirty="0">
              <a:solidFill>
                <a:srgbClr val="EC542B"/>
              </a:solidFill>
              <a:latin typeface="Montserrat Mediu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р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аботники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, находящиеся под риском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увольнения;</a:t>
            </a:r>
            <a:endParaRPr lang="ru-RU" sz="1800" dirty="0">
              <a:solidFill>
                <a:srgbClr val="EC542B"/>
              </a:solidFill>
              <a:latin typeface="Montserrat Mediu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безработные граждане;</a:t>
            </a:r>
            <a:endParaRPr lang="ru-RU" sz="1800" dirty="0" smtClean="0">
              <a:solidFill>
                <a:srgbClr val="EC542B"/>
              </a:solidFill>
              <a:latin typeface="Montserrat Mediu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женщины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с детьми от 0 до 7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лет;</a:t>
            </a:r>
            <a:endParaRPr lang="ru-RU" sz="1800" dirty="0">
              <a:solidFill>
                <a:srgbClr val="EC542B"/>
              </a:solidFill>
              <a:latin typeface="Montserrat Mediu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г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раждане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Украины и лица без гражданства, получившие удостоверение беженца или свидетельство о предоставлении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убежища в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РФ.</a:t>
            </a:r>
            <a:endParaRPr lang="ru-RU" sz="1800" b="1" dirty="0">
              <a:solidFill>
                <a:srgbClr val="0055A6"/>
              </a:solidFill>
              <a:latin typeface="Montserrat Medium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6093726" y="1605342"/>
            <a:ext cx="5599328" cy="3403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bg1"/>
              </a:solidFill>
              <a:latin typeface="Montserrat" pitchFamily="2" charset="-52"/>
            </a:endParaRP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latin typeface="Montserrat" pitchFamily="2" charset="-52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592671" y="2124558"/>
            <a:ext cx="4670529" cy="403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>
              <a:solidFill>
                <a:srgbClr val="0055A6"/>
              </a:solidFill>
              <a:latin typeface="Montserrat"/>
            </a:endParaRPr>
          </a:p>
        </p:txBody>
      </p:sp>
      <p:sp>
        <p:nvSpPr>
          <p:cNvPr id="11" name="Rounded Rectangle 19">
            <a:extLst>
              <a:ext uri="{FF2B5EF4-FFF2-40B4-BE49-F238E27FC236}">
                <a16:creationId xmlns:a16="http://schemas.microsoft.com/office/drawing/2014/main" xmlns="" id="{8D001EF0-45E2-744A-93E5-DFA3769EB74F}"/>
              </a:ext>
            </a:extLst>
          </p:cNvPr>
          <p:cNvSpPr/>
          <p:nvPr/>
        </p:nvSpPr>
        <p:spPr>
          <a:xfrm>
            <a:off x="914400" y="135547"/>
            <a:ext cx="8175009" cy="587784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Montserrat Medium"/>
              </a:rPr>
              <a:t>Федеральный проект </a:t>
            </a:r>
            <a:r>
              <a:rPr lang="ru-RU" sz="2000" b="1" dirty="0">
                <a:solidFill>
                  <a:schemeClr val="bg1"/>
                </a:solidFill>
                <a:latin typeface="Montserrat Medium"/>
              </a:rPr>
              <a:t>«Содействие занятости»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727" y="4270510"/>
            <a:ext cx="4135272" cy="26027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Объект 2"/>
          <p:cNvSpPr txBox="1">
            <a:spLocks/>
          </p:cNvSpPr>
          <p:nvPr/>
        </p:nvSpPr>
        <p:spPr>
          <a:xfrm>
            <a:off x="61594" y="2635229"/>
            <a:ext cx="5486400" cy="458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55A6"/>
                </a:solidFill>
                <a:latin typeface="Montserrat Medium"/>
              </a:rPr>
              <a:t>В 2023 году в проекте могут принять участие</a:t>
            </a:r>
            <a:r>
              <a:rPr lang="ru-RU" sz="1800" b="1" dirty="0" smtClean="0">
                <a:solidFill>
                  <a:srgbClr val="0055A6"/>
                </a:solidFill>
                <a:latin typeface="Montserrat Medium"/>
              </a:rPr>
              <a:t>:</a:t>
            </a:r>
          </a:p>
          <a:p>
            <a:pPr algn="r"/>
            <a:endParaRPr lang="ru-RU" sz="1800" b="1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6059384" y="976120"/>
            <a:ext cx="6045958" cy="550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55A6"/>
                </a:solidFill>
                <a:latin typeface="Montserrat Medium"/>
              </a:rPr>
              <a:t>Органы службы занятости в рамках этого проекта:</a:t>
            </a:r>
            <a:endParaRPr lang="ru-RU" sz="1800" b="1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6059384" y="1392982"/>
            <a:ext cx="6045958" cy="268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оказывают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содействие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в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подаче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заявки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на обучение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на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портале «Работа в России», а также оказывают консультационные услуги;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оказывают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гражданам, подавшим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заявку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на обучение, государственную услугу по профессиональной ориентации;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совместно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с федеральными операторами оказывают содействие 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в </a:t>
            </a:r>
            <a:r>
              <a:rPr lang="ru-RU" sz="1800" dirty="0">
                <a:solidFill>
                  <a:srgbClr val="EC542B"/>
                </a:solidFill>
                <a:latin typeface="Montserrat Medium"/>
              </a:rPr>
              <a:t>трудоустройстве гражданам, прошедшим обучение</a:t>
            </a:r>
            <a:r>
              <a:rPr lang="ru-RU" sz="1800" dirty="0" smtClean="0">
                <a:solidFill>
                  <a:srgbClr val="EC542B"/>
                </a:solidFill>
                <a:latin typeface="Montserrat Medium"/>
              </a:rPr>
              <a:t>.</a:t>
            </a:r>
            <a:endParaRPr lang="ru-RU" sz="1800" b="1" dirty="0">
              <a:solidFill>
                <a:srgbClr val="0055A6"/>
              </a:solidFill>
              <a:latin typeface="Montserra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26997" y="6223379"/>
            <a:ext cx="6232857" cy="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>
          <a:xfrm>
            <a:off x="62171" y="6362961"/>
            <a:ext cx="6840182" cy="426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Montserrat Medium"/>
              </a:rPr>
              <a:t>Важно!!! </a:t>
            </a:r>
            <a:r>
              <a:rPr lang="ru-RU" sz="1800" dirty="0">
                <a:solidFill>
                  <a:srgbClr val="0055A6"/>
                </a:solidFill>
                <a:latin typeface="Montserrat Medium"/>
              </a:rPr>
              <a:t>Участие в проекте можно принять </a:t>
            </a:r>
            <a:r>
              <a:rPr lang="ru-RU" sz="2000" dirty="0">
                <a:solidFill>
                  <a:srgbClr val="EC542B"/>
                </a:solidFill>
                <a:latin typeface="Montserrat Medium"/>
              </a:rPr>
              <a:t>только 1 раз</a:t>
            </a:r>
            <a:r>
              <a:rPr lang="ru-RU" sz="2000" dirty="0" smtClean="0">
                <a:solidFill>
                  <a:srgbClr val="EC542B"/>
                </a:solidFill>
                <a:latin typeface="Montserrat Medium"/>
              </a:rPr>
              <a:t>!</a:t>
            </a:r>
            <a:endParaRPr lang="ru-RU" sz="2000" dirty="0">
              <a:solidFill>
                <a:srgbClr val="EC542B"/>
              </a:solidFill>
              <a:latin typeface="Montserrat Medium"/>
            </a:endParaRPr>
          </a:p>
        </p:txBody>
      </p:sp>
      <p:pic>
        <p:nvPicPr>
          <p:cNvPr id="18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84" y="144157"/>
            <a:ext cx="1601830" cy="661015"/>
          </a:xfrm>
          <a:prstGeom prst="rect">
            <a:avLst/>
          </a:prstGeom>
          <a:noFill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3" y="805172"/>
            <a:ext cx="5636393" cy="1723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7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ъект 2"/>
          <p:cNvSpPr txBox="1">
            <a:spLocks/>
          </p:cNvSpPr>
          <p:nvPr/>
        </p:nvSpPr>
        <p:spPr>
          <a:xfrm>
            <a:off x="229467" y="5352972"/>
            <a:ext cx="5268985" cy="107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Montserrat Medium"/>
              </a:rPr>
              <a:t>Важно!!! </a:t>
            </a:r>
            <a:r>
              <a:rPr lang="ru-RU" sz="1600" dirty="0">
                <a:solidFill>
                  <a:srgbClr val="0055A6"/>
                </a:solidFill>
                <a:latin typeface="Montserrat Medium"/>
              </a:rPr>
              <a:t>Обучение осуществляется при помощи социального сертификата, его номинал </a:t>
            </a:r>
            <a:r>
              <a:rPr lang="ru-RU" sz="1600" dirty="0">
                <a:solidFill>
                  <a:srgbClr val="EC542B"/>
                </a:solidFill>
                <a:latin typeface="Montserrat Medium"/>
              </a:rPr>
              <a:t>24 000 </a:t>
            </a:r>
            <a:r>
              <a:rPr lang="ru-RU" sz="1600" dirty="0">
                <a:solidFill>
                  <a:srgbClr val="0055A6"/>
                </a:solidFill>
                <a:latin typeface="Montserrat Medium"/>
              </a:rPr>
              <a:t>рублей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</a:rPr>
              <a:t>. В </a:t>
            </a:r>
            <a:r>
              <a:rPr lang="ru-RU" sz="1600" dirty="0">
                <a:solidFill>
                  <a:srgbClr val="0055A6"/>
                </a:solidFill>
                <a:latin typeface="Montserrat Medium"/>
              </a:rPr>
              <a:t>случае, если стоимость обучения превышает номинал социального сертификата, женщина возмещает разницу за счёт 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</a:rPr>
              <a:t>собственных средств. </a:t>
            </a:r>
            <a:endParaRPr lang="ru-RU" sz="1600" dirty="0">
              <a:solidFill>
                <a:srgbClr val="0055A6"/>
              </a:solidFill>
              <a:latin typeface="Montserrat Medium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229470" y="5224274"/>
            <a:ext cx="5268982" cy="11168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03903" y="2562713"/>
            <a:ext cx="7884754" cy="1231106"/>
          </a:xfrm>
          <a:prstGeom prst="rect">
            <a:avLst/>
          </a:prstGeom>
          <a:ln>
            <a:solidFill>
              <a:srgbClr val="6AB3E8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5A6"/>
                </a:solidFill>
                <a:latin typeface="Montserrat Medium"/>
              </a:rPr>
              <a:t>Как принять участие в </a:t>
            </a:r>
            <a:r>
              <a:rPr lang="ru-RU" b="1" dirty="0" smtClean="0">
                <a:solidFill>
                  <a:srgbClr val="0055A6"/>
                </a:solidFill>
                <a:latin typeface="Montserrat Medium"/>
              </a:rPr>
              <a:t>проекте</a:t>
            </a:r>
            <a:r>
              <a:rPr lang="ru-RU" b="1" dirty="0">
                <a:solidFill>
                  <a:srgbClr val="0055A6"/>
                </a:solidFill>
                <a:latin typeface="Montserrat Medium"/>
              </a:rPr>
              <a:t>:</a:t>
            </a:r>
            <a:endParaRPr lang="ru-RU" b="1" dirty="0" smtClean="0">
              <a:solidFill>
                <a:srgbClr val="0055A6"/>
              </a:solidFill>
              <a:latin typeface="Montserrat Medium"/>
            </a:endParaRPr>
          </a:p>
          <a:p>
            <a:r>
              <a:rPr lang="ru-RU" dirty="0" smtClean="0">
                <a:solidFill>
                  <a:srgbClr val="EC542B"/>
                </a:solidFill>
                <a:latin typeface="Montserrat Medium"/>
              </a:rPr>
              <a:t>Направить </a:t>
            </a:r>
            <a:r>
              <a:rPr lang="ru-RU" dirty="0">
                <a:solidFill>
                  <a:srgbClr val="EC542B"/>
                </a:solidFill>
                <a:latin typeface="Montserrat Medium"/>
              </a:rPr>
              <a:t>посредством </a:t>
            </a:r>
            <a:r>
              <a:rPr lang="ru-RU" dirty="0" smtClean="0">
                <a:solidFill>
                  <a:srgbClr val="EC542B"/>
                </a:solidFill>
                <a:latin typeface="Montserrat Medium"/>
              </a:rPr>
              <a:t>портала «Работа </a:t>
            </a:r>
            <a:r>
              <a:rPr lang="ru-RU" dirty="0">
                <a:solidFill>
                  <a:srgbClr val="EC542B"/>
                </a:solidFill>
                <a:latin typeface="Montserrat Medium"/>
              </a:rPr>
              <a:t>России» </a:t>
            </a:r>
            <a:r>
              <a:rPr lang="ru-RU" dirty="0">
                <a:solidFill>
                  <a:srgbClr val="0055A6"/>
                </a:solidFill>
                <a:latin typeface="Montserrat Medium"/>
              </a:rPr>
              <a:t>(trudvsem.ru) </a:t>
            </a:r>
            <a:r>
              <a:rPr lang="ru-RU" dirty="0">
                <a:solidFill>
                  <a:srgbClr val="EC542B"/>
                </a:solidFill>
                <a:latin typeface="Montserrat Medium"/>
              </a:rPr>
              <a:t>заявление на получение услуги по поиску подходящей работы без выплаты пособия</a:t>
            </a:r>
            <a:r>
              <a:rPr lang="ru-RU" dirty="0" smtClean="0">
                <a:solidFill>
                  <a:srgbClr val="EC542B"/>
                </a:solidFill>
                <a:latin typeface="Montserrat Medium"/>
              </a:rPr>
              <a:t>.</a:t>
            </a:r>
            <a:endParaRPr lang="ru-RU" dirty="0">
              <a:solidFill>
                <a:srgbClr val="EC542B"/>
              </a:solidFill>
              <a:latin typeface="Montserrat Medium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3901" y="4091710"/>
            <a:ext cx="7195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55A6"/>
                </a:solidFill>
                <a:latin typeface="Montserrat Medium"/>
              </a:rPr>
              <a:t>С подробными условиями, а также с полным </a:t>
            </a:r>
            <a:r>
              <a:rPr lang="ru-RU" sz="2000" dirty="0" smtClean="0">
                <a:solidFill>
                  <a:srgbClr val="0055A6"/>
                </a:solidFill>
                <a:latin typeface="Montserrat Medium"/>
              </a:rPr>
              <a:t>перечнем образовательных </a:t>
            </a:r>
            <a:r>
              <a:rPr lang="ru-RU" sz="2000" dirty="0">
                <a:solidFill>
                  <a:srgbClr val="0055A6"/>
                </a:solidFill>
                <a:latin typeface="Montserrat Medium"/>
              </a:rPr>
              <a:t>программ можно ознакомиться на </a:t>
            </a:r>
            <a:r>
              <a:rPr lang="ru-RU" sz="2000" dirty="0" smtClean="0">
                <a:solidFill>
                  <a:srgbClr val="0055A6"/>
                </a:solidFill>
                <a:latin typeface="Montserrat Medium"/>
              </a:rPr>
              <a:t>сайте </a:t>
            </a:r>
            <a:r>
              <a:rPr lang="ru-RU" sz="2000" dirty="0" smtClean="0">
                <a:solidFill>
                  <a:srgbClr val="0055A6"/>
                </a:solidFill>
                <a:latin typeface="Montserrat Medium"/>
              </a:rPr>
              <a:t>Агентства</a:t>
            </a:r>
            <a:endParaRPr lang="ru-RU" sz="2000" b="1" dirty="0"/>
          </a:p>
        </p:txBody>
      </p:sp>
      <p:sp>
        <p:nvSpPr>
          <p:cNvPr id="14" name="Rounded Rectangle 19">
            <a:extLst>
              <a:ext uri="{FF2B5EF4-FFF2-40B4-BE49-F238E27FC236}">
                <a16:creationId xmlns:a16="http://schemas.microsoft.com/office/drawing/2014/main" xmlns="" id="{8D001EF0-45E2-744A-93E5-DFA3769EB74F}"/>
              </a:ext>
            </a:extLst>
          </p:cNvPr>
          <p:cNvSpPr/>
          <p:nvPr/>
        </p:nvSpPr>
        <p:spPr>
          <a:xfrm>
            <a:off x="1064526" y="140106"/>
            <a:ext cx="8202304" cy="736397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Montserrat Medium"/>
              </a:rPr>
              <a:t>Бесплатное обучение женщин</a:t>
            </a:r>
            <a:endParaRPr lang="ru-RU" sz="2000" b="1" dirty="0">
              <a:solidFill>
                <a:schemeClr val="bg1"/>
              </a:solidFill>
              <a:latin typeface="Montserrat Medium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ontserrat Medium"/>
              </a:rPr>
              <a:t>по социальному </a:t>
            </a:r>
            <a:r>
              <a:rPr lang="ru-RU" sz="2000" b="1" dirty="0" smtClean="0">
                <a:solidFill>
                  <a:schemeClr val="bg1"/>
                </a:solidFill>
                <a:latin typeface="Montserrat Medium"/>
              </a:rPr>
              <a:t>сертификату (Соцзаказ)</a:t>
            </a:r>
            <a:endParaRPr lang="ru-RU" sz="2000" b="1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3901" y="1108515"/>
            <a:ext cx="7884756" cy="1200329"/>
          </a:xfrm>
          <a:prstGeom prst="rect">
            <a:avLst/>
          </a:prstGeom>
          <a:ln>
            <a:solidFill>
              <a:srgbClr val="6AB3E8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5A6"/>
                </a:solidFill>
                <a:latin typeface="Montserrat Medium"/>
              </a:rPr>
              <a:t>Кто может пройти </a:t>
            </a:r>
            <a:r>
              <a:rPr lang="ru-RU" b="1" dirty="0" smtClean="0">
                <a:solidFill>
                  <a:srgbClr val="0055A6"/>
                </a:solidFill>
                <a:latin typeface="Montserrat Medium"/>
              </a:rPr>
              <a:t>обучение:</a:t>
            </a:r>
            <a:endParaRPr lang="ru-RU" b="1" dirty="0" smtClean="0">
              <a:solidFill>
                <a:srgbClr val="0033A0"/>
              </a:solidFill>
              <a:latin typeface="Montserrat Medium"/>
            </a:endParaRPr>
          </a:p>
          <a:p>
            <a:r>
              <a:rPr lang="ru-RU" dirty="0">
                <a:solidFill>
                  <a:srgbClr val="EC542B"/>
                </a:solidFill>
                <a:latin typeface="Montserrat Medium"/>
              </a:rPr>
              <a:t>Женщины, находящиеся в отпуске по уходу за ребёнком в возрасте до трёх лет, </a:t>
            </a:r>
            <a:r>
              <a:rPr lang="ru-RU" dirty="0" smtClean="0">
                <a:solidFill>
                  <a:srgbClr val="EC542B"/>
                </a:solidFill>
                <a:latin typeface="Montserrat Medium"/>
              </a:rPr>
              <a:t>обратившиеся в </a:t>
            </a:r>
            <a:r>
              <a:rPr lang="ru-RU" dirty="0">
                <a:solidFill>
                  <a:srgbClr val="EC542B"/>
                </a:solidFill>
                <a:latin typeface="Montserrat Medium"/>
              </a:rPr>
              <a:t>органы службы занятости в целях поиска работы</a:t>
            </a:r>
            <a:r>
              <a:rPr lang="ru-RU" dirty="0" smtClean="0">
                <a:solidFill>
                  <a:srgbClr val="EC542B"/>
                </a:solidFill>
                <a:latin typeface="Montserrat Medium"/>
              </a:rPr>
              <a:t>.</a:t>
            </a:r>
            <a:endParaRPr lang="ru-RU" dirty="0">
              <a:solidFill>
                <a:srgbClr val="EC542B"/>
              </a:solidFill>
              <a:latin typeface="Montserrat Medium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63" y="1325420"/>
            <a:ext cx="4344537" cy="5532580"/>
          </a:xfrm>
          <a:prstGeom prst="rect">
            <a:avLst/>
          </a:prstGeom>
        </p:spPr>
      </p:pic>
      <p:pic>
        <p:nvPicPr>
          <p:cNvPr id="1026" name="Picture 2" descr="http://qrcoder.ru/code/?https%3A%2F%2Fulyanovsk-zan.ru%2Fcontent%2F%25D0%25B3%25D0%25BE%25D1%2581%25D1%2583%25D0%25B4%25D0%25B0%25D1%2580%25D1%2581%25D1%2582%25D0%25B2%25D0%25B5%25D0%25BD%25D0%25BD%25D1%258B%25D0%25B9_%25D1%2581%25D0%25BE%25D1%2586%25D0%25B8%25D0%25B0%25D0%25BB%25D1%258C%25D0%25BD%25D1%258B%25D0%25B9_%25D0%25B7%25D0%25B0%25D0%25BA%25D0%25B0%25D0%25B7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304" y="4804533"/>
            <a:ext cx="2037738" cy="203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40" y="283811"/>
            <a:ext cx="1601830" cy="661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96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03747" y="1169580"/>
            <a:ext cx="6234162" cy="5476879"/>
          </a:xfrm>
          <a:prstGeom prst="rect">
            <a:avLst/>
          </a:prstGeom>
          <a:solidFill>
            <a:srgbClr val="69B3E7"/>
          </a:solidFill>
          <a:ln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86" y="928919"/>
            <a:ext cx="5745700" cy="855035"/>
          </a:xfrm>
        </p:spPr>
        <p:txBody>
          <a:bodyPr>
            <a:normAutofit/>
          </a:bodyPr>
          <a:lstStyle/>
          <a:p>
            <a:pPr algn="l">
              <a:tabLst>
                <a:tab pos="0" algn="l"/>
              </a:tabLst>
            </a:pPr>
            <a:r>
              <a:rPr lang="ru-RU" sz="1800" b="1" dirty="0" smtClean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Правом на участие в программе обладают:</a:t>
            </a:r>
            <a:endParaRPr lang="ru-RU" sz="1800" b="1" dirty="0">
              <a:solidFill>
                <a:srgbClr val="EC542B"/>
              </a:solidFill>
              <a:latin typeface="Montserrat Medium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8450" y="1169581"/>
            <a:ext cx="6049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33A0"/>
                </a:solidFill>
                <a:latin typeface="Montserrat Medium"/>
                <a:cs typeface="Arial" panose="020B0604020202020204" pitchFamily="34" charset="0"/>
              </a:rPr>
              <a:t>В рамках региональной программы переселения участникам и членам их семей предоставляется широкий пакет мер поддержки: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701" y="1503957"/>
            <a:ext cx="518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соотечественники, постоянно проживающие </a:t>
            </a:r>
            <a:endParaRPr lang="ru-RU" sz="1600" dirty="0" smtClean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рубежом;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9211" y="3706028"/>
            <a:ext cx="51845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иностранные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граждане, постоянно или временно проживающие в России на законном основании (имеющие разрешение на временное проживание или оформившие вид на жительство) либо получившие временное убежище на территории Российской Федерации.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9211" y="2124499"/>
            <a:ext cx="51845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выходцы (эмигранты) из Российского государства, Российской республики, РСФСР, СССР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и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Российской Федерации, имевшие соответствующую гражданскую принадлежность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и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ставшие гражданами иностранного государства или лицами без гражданства;</a:t>
            </a:r>
          </a:p>
          <a:p>
            <a:pPr algn="just">
              <a:defRPr/>
            </a:pP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68265" y="1577995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21946" y="2148429"/>
            <a:ext cx="60505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расходов на первичное медицинское обследование и диспансеризацию;</a:t>
            </a:r>
          </a:p>
          <a:p>
            <a:pPr lvl="0"/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 многодетным семьям;</a:t>
            </a:r>
          </a:p>
          <a:p>
            <a:pPr lvl="0"/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найма жилого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помещения;</a:t>
            </a:r>
          </a:p>
          <a:p>
            <a:pPr lvl="0"/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на профессиональное обучение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профессиональное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и т.д.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888450" y="3568188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881066" y="3035300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5861312" y="2271422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143607" y="3787489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171174" y="2204921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17" y="333373"/>
            <a:ext cx="1601830" cy="661015"/>
          </a:xfrm>
          <a:prstGeom prst="rect">
            <a:avLst/>
          </a:prstGeom>
          <a:noFill/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8D001EF0-45E2-744A-93E5-DFA3769EB74F}"/>
              </a:ext>
            </a:extLst>
          </p:cNvPr>
          <p:cNvSpPr/>
          <p:nvPr/>
        </p:nvSpPr>
        <p:spPr>
          <a:xfrm>
            <a:off x="273467" y="142835"/>
            <a:ext cx="9743990" cy="851553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b="1" dirty="0" smtClean="0">
                <a:latin typeface="Montserrat Medium"/>
                <a:cs typeface="Arial" panose="020B0604020202020204" pitchFamily="34" charset="0"/>
              </a:rPr>
              <a:t>Оказание содействия добровольному переселению в Ульяновскую область соотечественников, проживающих за рубежом</a:t>
            </a:r>
            <a:endParaRPr lang="ru-RU" sz="2000" b="1" dirty="0">
              <a:latin typeface="Montserrat Medium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97059" y="5447727"/>
            <a:ext cx="5348398" cy="15929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71174" y="5544053"/>
            <a:ext cx="53483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Montserrat Medium"/>
                <a:cs typeface="Arial" panose="020B0604020202020204" pitchFamily="34" charset="0"/>
              </a:rPr>
              <a:t>Важно!!! </a:t>
            </a:r>
            <a:r>
              <a:rPr lang="ru-RU" sz="1600" dirty="0" smtClean="0">
                <a:solidFill>
                  <a:srgbClr val="0033A0"/>
                </a:solidFill>
                <a:latin typeface="Montserrat Medium"/>
                <a:cs typeface="Arial" panose="020B0604020202020204" pitchFamily="34" charset="0"/>
              </a:rPr>
              <a:t>Участник </a:t>
            </a:r>
            <a:r>
              <a:rPr lang="ru-RU" sz="1600" dirty="0">
                <a:solidFill>
                  <a:srgbClr val="0033A0"/>
                </a:solidFill>
                <a:latin typeface="Montserrat Medium"/>
                <a:cs typeface="Arial" panose="020B0604020202020204" pitchFamily="34" charset="0"/>
              </a:rPr>
              <a:t>вправе выбрать только </a:t>
            </a:r>
            <a:r>
              <a:rPr lang="ru-RU" sz="1600" b="1" dirty="0">
                <a:solidFill>
                  <a:srgbClr val="CF4520"/>
                </a:solidFill>
                <a:latin typeface="Montserrat Medium"/>
                <a:cs typeface="Arial" panose="020B0604020202020204" pitchFamily="34" charset="0"/>
              </a:rPr>
              <a:t>одну </a:t>
            </a:r>
            <a:r>
              <a:rPr lang="ru-RU" sz="1600" b="1" dirty="0" smtClean="0">
                <a:solidFill>
                  <a:srgbClr val="CF4520"/>
                </a:solidFill>
                <a:latin typeface="Montserrat Medium"/>
                <a:cs typeface="Arial" panose="020B0604020202020204" pitchFamily="34" charset="0"/>
              </a:rPr>
              <a:t>из предоставляемых  мер поддержек выплат. </a:t>
            </a:r>
            <a:r>
              <a:rPr lang="ru-RU" sz="1600" dirty="0" smtClean="0">
                <a:solidFill>
                  <a:srgbClr val="0033A0"/>
                </a:solidFill>
                <a:latin typeface="Montserrat Medium"/>
                <a:cs typeface="Arial" panose="020B0604020202020204" pitchFamily="34" charset="0"/>
              </a:rPr>
              <a:t>Выплата </a:t>
            </a:r>
            <a:r>
              <a:rPr lang="ru-RU" sz="1600" dirty="0">
                <a:solidFill>
                  <a:srgbClr val="0033A0"/>
                </a:solidFill>
                <a:latin typeface="Montserrat Medium"/>
                <a:cs typeface="Arial" panose="020B0604020202020204" pitchFamily="34" charset="0"/>
              </a:rPr>
              <a:t>предоставляется только </a:t>
            </a:r>
            <a:r>
              <a:rPr lang="ru-RU" sz="1600" b="1" dirty="0">
                <a:solidFill>
                  <a:srgbClr val="CF4520"/>
                </a:solidFill>
                <a:latin typeface="Montserrat Medium"/>
                <a:cs typeface="Arial" panose="020B0604020202020204" pitchFamily="34" charset="0"/>
              </a:rPr>
              <a:t>один раз.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871784" y="5275688"/>
            <a:ext cx="3733856" cy="969496"/>
          </a:xfrm>
          <a:prstGeom prst="rect">
            <a:avLst/>
          </a:prstGeom>
          <a:ln>
            <a:solidFill>
              <a:srgbClr val="6AB3E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0055A6"/>
                </a:solidFill>
                <a:latin typeface="Montserrat Medium"/>
              </a:rPr>
              <a:t>С </a:t>
            </a:r>
            <a:r>
              <a:rPr lang="ru-RU" sz="1900" dirty="0">
                <a:solidFill>
                  <a:srgbClr val="0055A6"/>
                </a:solidFill>
                <a:latin typeface="Montserrat Medium"/>
              </a:rPr>
              <a:t>подробными </a:t>
            </a:r>
            <a:r>
              <a:rPr lang="ru-RU" sz="1900" dirty="0" smtClean="0">
                <a:solidFill>
                  <a:srgbClr val="0055A6"/>
                </a:solidFill>
                <a:latin typeface="Montserrat Medium"/>
              </a:rPr>
              <a:t>условиями можно </a:t>
            </a:r>
            <a:r>
              <a:rPr lang="ru-RU" sz="1900" dirty="0">
                <a:solidFill>
                  <a:srgbClr val="0055A6"/>
                </a:solidFill>
                <a:latin typeface="Montserrat Medium"/>
              </a:rPr>
              <a:t>ознакомиться на сайте </a:t>
            </a:r>
            <a:r>
              <a:rPr lang="ru-RU" sz="1900" dirty="0" smtClean="0">
                <a:solidFill>
                  <a:srgbClr val="0055A6"/>
                </a:solidFill>
                <a:latin typeface="Montserrat Medium"/>
              </a:rPr>
              <a:t>Агентства </a:t>
            </a:r>
            <a:r>
              <a:rPr lang="ru-RU" sz="1900" b="1" dirty="0" smtClean="0">
                <a:solidFill>
                  <a:srgbClr val="0033A0"/>
                </a:solidFill>
                <a:latin typeface="Montserrat Medium"/>
              </a:rPr>
              <a:t>(</a:t>
            </a:r>
            <a:r>
              <a:rPr lang="en-US" sz="1900" b="1" dirty="0" smtClean="0">
                <a:solidFill>
                  <a:srgbClr val="0033A0"/>
                </a:solidFill>
                <a:latin typeface="Montserrat Medium"/>
              </a:rPr>
              <a:t>ulyanovsk-zan.ru</a:t>
            </a:r>
            <a:r>
              <a:rPr lang="ru-RU" sz="1900" b="1" dirty="0" smtClean="0">
                <a:solidFill>
                  <a:srgbClr val="0033A0"/>
                </a:solidFill>
                <a:latin typeface="Montserrat Medium"/>
              </a:rPr>
              <a:t>)</a:t>
            </a:r>
            <a:endParaRPr lang="ru-RU" sz="1900" b="1" dirty="0">
              <a:solidFill>
                <a:srgbClr val="0033A0"/>
              </a:solidFill>
              <a:latin typeface="Montserrat Medium"/>
            </a:endParaRPr>
          </a:p>
        </p:txBody>
      </p:sp>
      <p:pic>
        <p:nvPicPr>
          <p:cNvPr id="1026" name="Picture 2" descr="http://qrcoder.ru/code/?https%3A%2F%2Fulyanovsk-zan.ru%2Fcms_data%2Fusercontent%2Fregionaleditor%2F%25D0%25B4%25D0%25BE%25D0%25BA%25D1%2583%25D0%25BC%25D0%25B5%25D0%25BD%25D1%2582%25D1%258B%2F%25D0%25B3%25D1%2580%25D0%25B0%25D0%25B6%25D0%25B4%25D0%25B0%25D0%25BD%25D0%25B0%25D0%25BC%2F%25D0%25BF%25D0%25B5%25D1%2580%25D0%25B5%25D1%2581%25D0%25B5%25D0%25BB%25D0%25B5%25D0%25BD%25D0%25B8%25D0%25B5%2520%25D1%2581%25D0%25BE%25D0%25BE%25D1%2582%25D0%25B5%25D1%2587%25D0%25B5%25D1%2581%25D1%2582%25D0%25B2%25D0%25B5%25D0%25BD%25D0%25BD%25D0%25B8%25D0%25BA%25D0%25BE%25D0%25B2%2F%25D0%25B2%25D0%25B8%25D0%25B4%25D0%25B5%25D0%25BE%25D1%2580%25D0%25BE%25D0%25BB%25D0%25B8%25D0%25BA%2520%25D0%25BE%2520%25D0%25BF%25D1%2580%25D0%25BE%25D0%25B3%25D1%2580%25D0%25B0%25D0%25BC%25D0%25BC%25D0%25B5.mp4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234" y="5034715"/>
            <a:ext cx="1546566" cy="154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Равнобедренный треугольник 21"/>
          <p:cNvSpPr/>
          <p:nvPr/>
        </p:nvSpPr>
        <p:spPr>
          <a:xfrm>
            <a:off x="5916216" y="4165402"/>
            <a:ext cx="288037" cy="251942"/>
          </a:xfrm>
          <a:prstGeom prst="triangle">
            <a:avLst/>
          </a:prstGeom>
          <a:solidFill>
            <a:schemeClr val="accent2"/>
          </a:solidFill>
          <a:ln>
            <a:solidFill>
              <a:srgbClr val="CF452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76" y="829778"/>
            <a:ext cx="3743640" cy="1325201"/>
          </a:xfrm>
        </p:spPr>
        <p:txBody>
          <a:bodyPr>
            <a:normAutofit fontScale="90000"/>
          </a:bodyPr>
          <a:lstStyle/>
          <a:p>
            <a:pPr algn="just">
              <a:tabLst>
                <a:tab pos="0" algn="l"/>
              </a:tabLst>
            </a:pPr>
            <a:r>
              <a:rPr lang="ru-RU" sz="1800" b="1" dirty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С 2020 года на территории Ульяновской области действует Закон Ульяновской области о Молодом специалисте, в рамках которого молодым специалистам оказываются определённые меры поддержки.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92324" y="938128"/>
            <a:ext cx="381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600" b="1" dirty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Молодой специалист :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Граждане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35 лет (включительно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);</a:t>
            </a: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Получившие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среднее профессиональное или высшее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образование;</a:t>
            </a: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течении трёх лет после получения диплома, сертификата или свидетельства об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аккредитации;</a:t>
            </a: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Впервые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поступившие на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работу;</a:t>
            </a: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Работающие </a:t>
            </a:r>
            <a:r>
              <a:rPr lang="ru-RU" alt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 областных государственных учреждениях и в муниципальных </a:t>
            </a:r>
            <a:r>
              <a:rPr lang="ru-RU" alt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учреждениях.</a:t>
            </a: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sz="1600" dirty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6256" y="938128"/>
            <a:ext cx="42023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Выплаты молодых специалистов: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ежемесячная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компенсация расходов, связанных с внесением платы найма жилого 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помещение;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ежегодная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компенсация расходов на проезд к месту использования отпуска и 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обратно;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единовременная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денежная 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выплата;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ежемесячная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денежная </a:t>
            </a: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выплата.</a:t>
            </a:r>
          </a:p>
          <a:p>
            <a:pPr lvl="0" algn="just"/>
            <a:endParaRPr lang="ru-RU" sz="1600" dirty="0" smtClean="0">
              <a:solidFill>
                <a:srgbClr val="0055A6"/>
              </a:solidFill>
              <a:latin typeface="Montserrat Medium"/>
              <a:cs typeface="Arial" panose="020B0604020202020204" pitchFamily="34" charset="0"/>
            </a:endParaRPr>
          </a:p>
          <a:p>
            <a:pPr lvl="0" algn="just"/>
            <a:r>
              <a:rPr lang="ru-RU" sz="1600" b="1" dirty="0" smtClean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Дополнительные </a:t>
            </a:r>
            <a:r>
              <a:rPr lang="ru-RU" sz="1600" b="1" dirty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выплаты  для специалистов, переехавших в </a:t>
            </a:r>
            <a:r>
              <a:rPr lang="ru-RU" sz="1600" b="1" dirty="0" smtClean="0">
                <a:solidFill>
                  <a:srgbClr val="EC542B"/>
                </a:solidFill>
                <a:latin typeface="Montserrat Medium"/>
                <a:cs typeface="Arial" panose="020B0604020202020204" pitchFamily="34" charset="0"/>
              </a:rPr>
              <a:t>село:</a:t>
            </a:r>
            <a:endParaRPr lang="ru-RU" sz="1600" b="1" dirty="0">
              <a:solidFill>
                <a:srgbClr val="EC542B"/>
              </a:solidFill>
              <a:latin typeface="Montserrat Medium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первый год работы – 20 000 рублей,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второй год работы – 40 000 рублей,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третий год работы – 60 000 рублей;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55A6"/>
                </a:solidFill>
                <a:latin typeface="Montserrat Medium"/>
                <a:cs typeface="Arial" panose="020B0604020202020204" pitchFamily="34" charset="0"/>
              </a:rPr>
              <a:t>+ 325 рублей ежемесячно на жилье, топливо или освещение.</a:t>
            </a:r>
          </a:p>
        </p:txBody>
      </p:sp>
      <p:pic>
        <p:nvPicPr>
          <p:cNvPr id="23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17" y="142835"/>
            <a:ext cx="1601830" cy="661015"/>
          </a:xfrm>
          <a:prstGeom prst="rect">
            <a:avLst/>
          </a:prstGeom>
          <a:noFill/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8D001EF0-45E2-744A-93E5-DFA3769EB74F}"/>
              </a:ext>
            </a:extLst>
          </p:cNvPr>
          <p:cNvSpPr/>
          <p:nvPr/>
        </p:nvSpPr>
        <p:spPr>
          <a:xfrm>
            <a:off x="723331" y="142835"/>
            <a:ext cx="9084085" cy="530895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b="1" dirty="0" smtClean="0">
                <a:latin typeface="Montserrat Medium"/>
                <a:cs typeface="Arial" panose="020B0604020202020204" pitchFamily="34" charset="0"/>
              </a:rPr>
              <a:t>Меры  поддержки молодых специалистов Ульяновской области</a:t>
            </a:r>
            <a:endParaRPr lang="ru-RU" sz="2000" b="1" dirty="0">
              <a:latin typeface="Montserrat Medium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4125054" y="4873344"/>
            <a:ext cx="3551194" cy="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769282" y="5238071"/>
            <a:ext cx="6032310" cy="646331"/>
          </a:xfrm>
          <a:prstGeom prst="rect">
            <a:avLst/>
          </a:prstGeom>
          <a:ln>
            <a:solidFill>
              <a:srgbClr val="6AB3E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55A6"/>
                </a:solidFill>
                <a:latin typeface="Montserrat Medium"/>
              </a:rPr>
              <a:t>С </a:t>
            </a:r>
            <a:r>
              <a:rPr lang="ru-RU" dirty="0">
                <a:solidFill>
                  <a:srgbClr val="0055A6"/>
                </a:solidFill>
                <a:latin typeface="Montserrat Medium"/>
              </a:rPr>
              <a:t>подробными </a:t>
            </a:r>
            <a:r>
              <a:rPr lang="ru-RU" dirty="0" smtClean="0">
                <a:solidFill>
                  <a:srgbClr val="0055A6"/>
                </a:solidFill>
                <a:latin typeface="Montserrat Medium"/>
              </a:rPr>
              <a:t>условиями можно </a:t>
            </a:r>
            <a:r>
              <a:rPr lang="ru-RU" dirty="0">
                <a:solidFill>
                  <a:srgbClr val="0055A6"/>
                </a:solidFill>
                <a:latin typeface="Montserrat Medium"/>
              </a:rPr>
              <a:t>ознакомиться </a:t>
            </a:r>
            <a:r>
              <a:rPr lang="ru-RU" dirty="0" smtClean="0">
                <a:solidFill>
                  <a:srgbClr val="0055A6"/>
                </a:solidFill>
                <a:latin typeface="Montserrat Medium"/>
              </a:rPr>
              <a:t>на сайте Агентства </a:t>
            </a:r>
            <a:r>
              <a:rPr lang="ru-RU" b="1" dirty="0" smtClean="0">
                <a:solidFill>
                  <a:srgbClr val="0033A0"/>
                </a:solidFill>
                <a:latin typeface="Montserrat Medium"/>
              </a:rPr>
              <a:t>(</a:t>
            </a:r>
            <a:r>
              <a:rPr lang="en-US" b="1" dirty="0" smtClean="0">
                <a:solidFill>
                  <a:srgbClr val="0033A0"/>
                </a:solidFill>
                <a:latin typeface="Montserrat Medium"/>
              </a:rPr>
              <a:t>ulyanovsk-zan.ru</a:t>
            </a:r>
            <a:r>
              <a:rPr lang="ru-RU" b="1" dirty="0" smtClean="0">
                <a:solidFill>
                  <a:srgbClr val="0033A0"/>
                </a:solidFill>
                <a:latin typeface="Montserrat Medium"/>
              </a:rPr>
              <a:t>)</a:t>
            </a:r>
            <a:endParaRPr lang="ru-RU" b="1" dirty="0">
              <a:solidFill>
                <a:srgbClr val="0033A0"/>
              </a:solidFill>
              <a:latin typeface="Montserrat Medium"/>
            </a:endParaRPr>
          </a:p>
        </p:txBody>
      </p:sp>
      <p:pic>
        <p:nvPicPr>
          <p:cNvPr id="6" name="Picture 2" descr="http://qrcoder.ru/code/?https%3A%2F%2Fulyanovsk-zan.ru%2Fcontent%2F%25D0%25BC%25D0%25BE%25D0%25BB%25D0%25BE%25D0%25B4%25D1%258B%25D0%25BC_%25D1%2581%25D0%25BF%25D0%25B5%25D1%2586%25D0%25B8%25D0%25B0%25D0%25BB%25D0%25B8%25D1%2581%25D1%2582%25D0%25B0%25D0%25BC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957" y="5046487"/>
            <a:ext cx="1617632" cy="161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766"/>
            <a:ext cx="3766782" cy="452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6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735</Words>
  <Application>Microsoft Office PowerPoint</Application>
  <PresentationFormat>Произвольный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Меры поддержки граждан  при содействии органов службы занятости</vt:lpstr>
      <vt:lpstr>Презентация PowerPoint</vt:lpstr>
      <vt:lpstr>Презентация PowerPoint</vt:lpstr>
      <vt:lpstr>Презентация PowerPoint</vt:lpstr>
      <vt:lpstr>Правом на участие в программе обладают:</vt:lpstr>
      <vt:lpstr>С 2020 года на территории Ульяновской области действует Закон Ульяновской области о Молодом специалисте, в рамках которого молодым специалистам оказываются определённые меры поддержки.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анализе миграционных процессов на рынке труда Ульяновской области</dc:title>
  <dc:creator>Алина Шафигуллина</dc:creator>
  <cp:lastModifiedBy>Pushkina</cp:lastModifiedBy>
  <cp:revision>143</cp:revision>
  <cp:lastPrinted>2022-08-30T11:55:11Z</cp:lastPrinted>
  <dcterms:created xsi:type="dcterms:W3CDTF">2022-06-19T20:05:08Z</dcterms:created>
  <dcterms:modified xsi:type="dcterms:W3CDTF">2023-03-01T08:35:28Z</dcterms:modified>
</cp:coreProperties>
</file>