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5" r:id="rId9"/>
    <p:sldId id="269" r:id="rId10"/>
    <p:sldId id="266" r:id="rId11"/>
    <p:sldId id="282" r:id="rId12"/>
  </p:sldIdLst>
  <p:sldSz cx="9144000" cy="6858000" type="screen4x3"/>
  <p:notesSz cx="677862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DF3"/>
    <a:srgbClr val="E0E9FC"/>
    <a:srgbClr val="E0EBFC"/>
    <a:srgbClr val="D6E6FA"/>
    <a:srgbClr val="DEE1F2"/>
    <a:srgbClr val="F0E9FD"/>
    <a:srgbClr val="D7C6FA"/>
    <a:srgbClr val="CAF6DE"/>
    <a:srgbClr val="DCFAC6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241" autoAdjust="0"/>
  </p:normalViewPr>
  <p:slideViewPr>
    <p:cSldViewPr>
      <p:cViewPr varScale="1">
        <p:scale>
          <a:sx n="118" d="100"/>
          <a:sy n="118" d="100"/>
        </p:scale>
        <p:origin x="18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00070797133171"/>
          <c:y val="0.24007507619926288"/>
          <c:w val="0.48051800053324184"/>
          <c:h val="0.687265273665244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Лист1!$A$2:$A$11</c:f>
              <c:strCache>
                <c:ptCount val="9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Теология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123</c:v>
                </c:pt>
                <c:pt idx="1">
                  <c:v>168</c:v>
                </c:pt>
                <c:pt idx="2">
                  <c:v>132</c:v>
                </c:pt>
                <c:pt idx="3">
                  <c:v>148</c:v>
                </c:pt>
                <c:pt idx="4">
                  <c:v>161</c:v>
                </c:pt>
                <c:pt idx="5">
                  <c:v>183</c:v>
                </c:pt>
                <c:pt idx="6">
                  <c:v>203</c:v>
                </c:pt>
                <c:pt idx="7">
                  <c:v>142</c:v>
                </c:pt>
                <c:pt idx="8">
                  <c:v>153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Лист1!$A$2:$A$11</c:f>
              <c:strCache>
                <c:ptCount val="9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Теология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124</c:v>
                </c:pt>
                <c:pt idx="1">
                  <c:v>142</c:v>
                </c:pt>
                <c:pt idx="2">
                  <c:v>149</c:v>
                </c:pt>
                <c:pt idx="3">
                  <c:v>165</c:v>
                </c:pt>
                <c:pt idx="4">
                  <c:v>142</c:v>
                </c:pt>
                <c:pt idx="5">
                  <c:v>185</c:v>
                </c:pt>
                <c:pt idx="6">
                  <c:v>202</c:v>
                </c:pt>
                <c:pt idx="7">
                  <c:v>167</c:v>
                </c:pt>
                <c:pt idx="8">
                  <c:v>164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axId val="152192416"/>
        <c:axId val="152192808"/>
      </c:barChart>
      <c:catAx>
        <c:axId val="152192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ru-RU"/>
          </a:p>
        </c:txPr>
        <c:crossAx val="152192808"/>
        <c:crosses val="autoZero"/>
        <c:auto val="1"/>
        <c:lblAlgn val="ctr"/>
        <c:lblOffset val="100"/>
        <c:noMultiLvlLbl val="0"/>
      </c:catAx>
      <c:valAx>
        <c:axId val="152192808"/>
        <c:scaling>
          <c:orientation val="minMax"/>
          <c:max val="210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52192416"/>
        <c:crosses val="autoZero"/>
        <c:crossBetween val="between"/>
        <c:majorUnit val="100"/>
      </c:valAx>
    </c:plotArea>
    <c:legend>
      <c:legendPos val="b"/>
      <c:layout>
        <c:manualLayout>
          <c:xMode val="edge"/>
          <c:yMode val="edge"/>
          <c:x val="9.1399257354369073E-2"/>
          <c:y val="0.92570405824473623"/>
          <c:w val="0.19411971867645578"/>
          <c:h val="5.320830898016162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570196067452425"/>
          <c:y val="5.3707556621834587E-2"/>
          <c:w val="0.53990558246311493"/>
          <c:h val="0.893404045575718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Лист1!$A$2:$A$17</c:f>
              <c:strCache>
                <c:ptCount val="16"/>
                <c:pt idx="0">
                  <c:v>История.Обществознание</c:v>
                </c:pt>
                <c:pt idx="1">
                  <c:v>Русский язык.Литература</c:v>
                </c:pt>
                <c:pt idx="2">
                  <c:v>Биология.Химия</c:v>
                </c:pt>
                <c:pt idx="3">
                  <c:v>География.Экология</c:v>
                </c:pt>
                <c:pt idx="4">
                  <c:v>Математика.Информатика</c:v>
                </c:pt>
                <c:pt idx="5">
                  <c:v>Математика.Иностранный язык </c:v>
                </c:pt>
                <c:pt idx="6">
                  <c:v>Физика.Математика</c:v>
                </c:pt>
                <c:pt idx="7">
                  <c:v>Технология.Информатика</c:v>
                </c:pt>
                <c:pt idx="8">
                  <c:v>Иностранные (английский.китайский) языки </c:v>
                </c:pt>
                <c:pt idx="9">
                  <c:v>Иностранные (английский.немецкий) языки </c:v>
                </c:pt>
                <c:pt idx="10">
                  <c:v>Иностранные (немецкий.английский) языки </c:v>
                </c:pt>
                <c:pt idx="11">
                  <c:v>Иностранные (французский.английский) языки </c:v>
                </c:pt>
                <c:pt idx="12">
                  <c:v>Иностранные (английский.французский) языки </c:v>
                </c:pt>
                <c:pt idx="13">
                  <c:v>Дошкольное образование.Начальное образование</c:v>
                </c:pt>
                <c:pt idx="14">
                  <c:v>Начальное образование.Информатика</c:v>
                </c:pt>
                <c:pt idx="15">
                  <c:v>Физическая культура.Безопасность жизнедеятельности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184</c:v>
                </c:pt>
                <c:pt idx="1">
                  <c:v>150</c:v>
                </c:pt>
                <c:pt idx="2">
                  <c:v>170</c:v>
                </c:pt>
                <c:pt idx="3">
                  <c:v>148</c:v>
                </c:pt>
                <c:pt idx="4">
                  <c:v>147</c:v>
                </c:pt>
                <c:pt idx="5">
                  <c:v>170</c:v>
                </c:pt>
                <c:pt idx="6">
                  <c:v>163</c:v>
                </c:pt>
                <c:pt idx="7">
                  <c:v>136</c:v>
                </c:pt>
                <c:pt idx="9">
                  <c:v>230</c:v>
                </c:pt>
                <c:pt idx="10">
                  <c:v>218</c:v>
                </c:pt>
                <c:pt idx="11">
                  <c:v>183</c:v>
                </c:pt>
                <c:pt idx="12">
                  <c:v>226</c:v>
                </c:pt>
                <c:pt idx="13">
                  <c:v>123</c:v>
                </c:pt>
                <c:pt idx="14">
                  <c:v>133</c:v>
                </c:pt>
                <c:pt idx="15">
                  <c:v>159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Лист1!$A$2:$A$17</c:f>
              <c:strCache>
                <c:ptCount val="16"/>
                <c:pt idx="0">
                  <c:v>История.Обществознание</c:v>
                </c:pt>
                <c:pt idx="1">
                  <c:v>Русский язык.Литература</c:v>
                </c:pt>
                <c:pt idx="2">
                  <c:v>Биология.Химия</c:v>
                </c:pt>
                <c:pt idx="3">
                  <c:v>География.Экология</c:v>
                </c:pt>
                <c:pt idx="4">
                  <c:v>Математика.Информатика</c:v>
                </c:pt>
                <c:pt idx="5">
                  <c:v>Математика.Иностранный язык </c:v>
                </c:pt>
                <c:pt idx="6">
                  <c:v>Физика.Математика</c:v>
                </c:pt>
                <c:pt idx="7">
                  <c:v>Технология.Информатика</c:v>
                </c:pt>
                <c:pt idx="8">
                  <c:v>Иностранные (английский.китайский) языки </c:v>
                </c:pt>
                <c:pt idx="9">
                  <c:v>Иностранные (английский.немецкий) языки </c:v>
                </c:pt>
                <c:pt idx="10">
                  <c:v>Иностранные (немецкий.английский) языки </c:v>
                </c:pt>
                <c:pt idx="11">
                  <c:v>Иностранные (французский.английский) языки </c:v>
                </c:pt>
                <c:pt idx="12">
                  <c:v>Иностранные (английский.французский) языки </c:v>
                </c:pt>
                <c:pt idx="13">
                  <c:v>Дошкольное образование.Начальное образование</c:v>
                </c:pt>
                <c:pt idx="14">
                  <c:v>Начальное образование.Информатика</c:v>
                </c:pt>
                <c:pt idx="15">
                  <c:v>Физическая культура.Безопасность жизнедеятельности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186</c:v>
                </c:pt>
                <c:pt idx="1">
                  <c:v>190</c:v>
                </c:pt>
                <c:pt idx="2">
                  <c:v>153</c:v>
                </c:pt>
                <c:pt idx="3">
                  <c:v>139</c:v>
                </c:pt>
                <c:pt idx="4">
                  <c:v>157</c:v>
                </c:pt>
                <c:pt idx="5">
                  <c:v>176</c:v>
                </c:pt>
                <c:pt idx="6">
                  <c:v>124</c:v>
                </c:pt>
                <c:pt idx="7">
                  <c:v>145</c:v>
                </c:pt>
                <c:pt idx="8">
                  <c:v>174</c:v>
                </c:pt>
                <c:pt idx="9">
                  <c:v>159</c:v>
                </c:pt>
                <c:pt idx="10">
                  <c:v>173</c:v>
                </c:pt>
                <c:pt idx="11">
                  <c:v>166</c:v>
                </c:pt>
                <c:pt idx="12">
                  <c:v>242</c:v>
                </c:pt>
                <c:pt idx="13">
                  <c:v>164</c:v>
                </c:pt>
                <c:pt idx="14">
                  <c:v>129</c:v>
                </c:pt>
                <c:pt idx="15">
                  <c:v>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16160"/>
        <c:axId val="185916552"/>
      </c:barChart>
      <c:catAx>
        <c:axId val="1859161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5916552"/>
        <c:crosses val="autoZero"/>
        <c:auto val="1"/>
        <c:lblAlgn val="ctr"/>
        <c:lblOffset val="100"/>
        <c:noMultiLvlLbl val="0"/>
      </c:catAx>
      <c:valAx>
        <c:axId val="185916552"/>
        <c:scaling>
          <c:orientation val="minMax"/>
          <c:max val="24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5916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332633425721139E-2"/>
          <c:y val="0.75589470190854369"/>
          <c:w val="7.3719635674757603E-2"/>
          <c:h val="0.10200358362271104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161469918558307"/>
          <c:y val="3.3392507473711357E-2"/>
          <c:w val="0.51625377419337737"/>
          <c:h val="0.867190058744416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Психолого-педагогическое образование </c:v>
                </c:pt>
                <c:pt idx="5">
                  <c:v>Специальное (дефектологическое) образование</c:v>
                </c:pt>
                <c:pt idx="6">
                  <c:v>Профессиональное обучение (по отраслям)</c:v>
                </c:pt>
                <c:pt idx="7">
                  <c:v>Музеология и охрана объектов культурного и природного наследия</c:v>
                </c:pt>
                <c:pt idx="8">
                  <c:v>Юриспруденция (внебюджет)</c:v>
                </c:pt>
                <c:pt idx="9">
                  <c:v>Перевод и переводоведение</c:v>
                </c:pt>
                <c:pt idx="10">
                  <c:v>Журналистика</c:v>
                </c:pt>
                <c:pt idx="11">
                  <c:v>Управление персоналом </c:v>
                </c:pt>
                <c:pt idx="12">
                  <c:v>Теология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66.040000000000006</c:v>
                </c:pt>
                <c:pt idx="1">
                  <c:v>71.11</c:v>
                </c:pt>
                <c:pt idx="2">
                  <c:v>70.77</c:v>
                </c:pt>
                <c:pt idx="3">
                  <c:v>63.49</c:v>
                </c:pt>
                <c:pt idx="4">
                  <c:v>59.3</c:v>
                </c:pt>
                <c:pt idx="5">
                  <c:v>63.73</c:v>
                </c:pt>
                <c:pt idx="6">
                  <c:v>64.819999999999993</c:v>
                </c:pt>
                <c:pt idx="7">
                  <c:v>72.67</c:v>
                </c:pt>
                <c:pt idx="8">
                  <c:v>61.77</c:v>
                </c:pt>
                <c:pt idx="9">
                  <c:v>69.7</c:v>
                </c:pt>
                <c:pt idx="10">
                  <c:v>59.93</c:v>
                </c:pt>
                <c:pt idx="11">
                  <c:v>61.27</c:v>
                </c:pt>
                <c:pt idx="12">
                  <c:v>61.07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Психолого-педагогическое образование </c:v>
                </c:pt>
                <c:pt idx="5">
                  <c:v>Специальное (дефектологическое) образование</c:v>
                </c:pt>
                <c:pt idx="6">
                  <c:v>Профессиональное обучение (по отраслям)</c:v>
                </c:pt>
                <c:pt idx="7">
                  <c:v>Музеология и охрана объектов культурного и природного наследия</c:v>
                </c:pt>
                <c:pt idx="8">
                  <c:v>Юриспруденция (внебюджет)</c:v>
                </c:pt>
                <c:pt idx="9">
                  <c:v>Перевод и переводоведение</c:v>
                </c:pt>
                <c:pt idx="10">
                  <c:v>Журналистика</c:v>
                </c:pt>
                <c:pt idx="11">
                  <c:v>Управление персоналом </c:v>
                </c:pt>
                <c:pt idx="12">
                  <c:v>Теология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60.5</c:v>
                </c:pt>
                <c:pt idx="1">
                  <c:v>70.400000000000006</c:v>
                </c:pt>
                <c:pt idx="2">
                  <c:v>72.099999999999994</c:v>
                </c:pt>
                <c:pt idx="3">
                  <c:v>58.8</c:v>
                </c:pt>
                <c:pt idx="4">
                  <c:v>61</c:v>
                </c:pt>
                <c:pt idx="5">
                  <c:v>69.900000000000006</c:v>
                </c:pt>
                <c:pt idx="6">
                  <c:v>68.900000000000006</c:v>
                </c:pt>
                <c:pt idx="7">
                  <c:v>66.7</c:v>
                </c:pt>
                <c:pt idx="8">
                  <c:v>57.7</c:v>
                </c:pt>
                <c:pt idx="9">
                  <c:v>67.3</c:v>
                </c:pt>
                <c:pt idx="10">
                  <c:v>63.6</c:v>
                </c:pt>
                <c:pt idx="11">
                  <c:v>54.7</c:v>
                </c:pt>
                <c:pt idx="12">
                  <c:v>60.2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18120"/>
        <c:axId val="185918512"/>
      </c:barChart>
      <c:catAx>
        <c:axId val="185918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  <c:crossAx val="185918512"/>
        <c:crosses val="autoZero"/>
        <c:auto val="1"/>
        <c:lblAlgn val="ctr"/>
        <c:lblOffset val="100"/>
        <c:noMultiLvlLbl val="0"/>
      </c:catAx>
      <c:valAx>
        <c:axId val="185918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5918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525879277889572E-3"/>
          <c:y val="0.93637920461593138"/>
          <c:w val="0.19763511917613996"/>
          <c:h val="6.140829808436060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66862174193004"/>
          <c:y val="3.5604935208479863E-2"/>
          <c:w val="0.55692418600744698"/>
          <c:h val="0.864977569942145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История.Обществознание</c:v>
                </c:pt>
                <c:pt idx="1">
                  <c:v>Русский язык.Литература</c:v>
                </c:pt>
                <c:pt idx="2">
                  <c:v>Биология.Химия</c:v>
                </c:pt>
                <c:pt idx="3">
                  <c:v>География.Экология</c:v>
                </c:pt>
                <c:pt idx="4">
                  <c:v>Математика.Информатика</c:v>
                </c:pt>
                <c:pt idx="5">
                  <c:v>Математика.Иностранный язык </c:v>
                </c:pt>
                <c:pt idx="6">
                  <c:v>Физика.Математика</c:v>
                </c:pt>
                <c:pt idx="7">
                  <c:v>Технология.Информатика</c:v>
                </c:pt>
                <c:pt idx="8">
                  <c:v>Иностранные (английский.китайский) языки </c:v>
                </c:pt>
                <c:pt idx="9">
                  <c:v>Иностранные (английский.немецкий) языки </c:v>
                </c:pt>
                <c:pt idx="10">
                  <c:v>Иностранные (немецкий.английский) языки </c:v>
                </c:pt>
                <c:pt idx="11">
                  <c:v>Иностранные (французский.английский) языки </c:v>
                </c:pt>
                <c:pt idx="12">
                  <c:v>Иностранные (английский.французский) языки </c:v>
                </c:pt>
                <c:pt idx="13">
                  <c:v>Дошкольное образование.Начальное образование</c:v>
                </c:pt>
                <c:pt idx="14">
                  <c:v>Начальное образование.Информатика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76.400000000000006</c:v>
                </c:pt>
                <c:pt idx="1">
                  <c:v>74.3</c:v>
                </c:pt>
                <c:pt idx="2">
                  <c:v>65.400000000000006</c:v>
                </c:pt>
                <c:pt idx="3">
                  <c:v>69.2</c:v>
                </c:pt>
                <c:pt idx="4">
                  <c:v>69.7</c:v>
                </c:pt>
                <c:pt idx="5">
                  <c:v>71.7</c:v>
                </c:pt>
                <c:pt idx="6">
                  <c:v>64.3</c:v>
                </c:pt>
                <c:pt idx="7">
                  <c:v>56.6</c:v>
                </c:pt>
                <c:pt idx="9">
                  <c:v>81.900000000000006</c:v>
                </c:pt>
                <c:pt idx="10">
                  <c:v>76.599999999999994</c:v>
                </c:pt>
                <c:pt idx="11">
                  <c:v>73.5</c:v>
                </c:pt>
                <c:pt idx="12">
                  <c:v>79.900000000000006</c:v>
                </c:pt>
                <c:pt idx="13">
                  <c:v>68.400000000000006</c:v>
                </c:pt>
                <c:pt idx="14">
                  <c:v>65.3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Лист1!$A$2:$A$16</c:f>
              <c:strCache>
                <c:ptCount val="15"/>
                <c:pt idx="0">
                  <c:v>История.Обществознание</c:v>
                </c:pt>
                <c:pt idx="1">
                  <c:v>Русский язык.Литература</c:v>
                </c:pt>
                <c:pt idx="2">
                  <c:v>Биология.Химия</c:v>
                </c:pt>
                <c:pt idx="3">
                  <c:v>География.Экология</c:v>
                </c:pt>
                <c:pt idx="4">
                  <c:v>Математика.Информатика</c:v>
                </c:pt>
                <c:pt idx="5">
                  <c:v>Математика.Иностранный язык </c:v>
                </c:pt>
                <c:pt idx="6">
                  <c:v>Физика.Математика</c:v>
                </c:pt>
                <c:pt idx="7">
                  <c:v>Технология.Информатика</c:v>
                </c:pt>
                <c:pt idx="8">
                  <c:v>Иностранные (английский.китайский) языки </c:v>
                </c:pt>
                <c:pt idx="9">
                  <c:v>Иностранные (английский.немецкий) языки </c:v>
                </c:pt>
                <c:pt idx="10">
                  <c:v>Иностранные (немецкий.английский) языки </c:v>
                </c:pt>
                <c:pt idx="11">
                  <c:v>Иностранные (французский.английский) языки </c:v>
                </c:pt>
                <c:pt idx="12">
                  <c:v>Иностранные (английский.французский) языки </c:v>
                </c:pt>
                <c:pt idx="13">
                  <c:v>Дошкольное образование.Начальное образование</c:v>
                </c:pt>
                <c:pt idx="14">
                  <c:v>Начальное образование.Информатика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77.099999999999994</c:v>
                </c:pt>
                <c:pt idx="1">
                  <c:v>79.7</c:v>
                </c:pt>
                <c:pt idx="2">
                  <c:v>67.2</c:v>
                </c:pt>
                <c:pt idx="3">
                  <c:v>66.099999999999994</c:v>
                </c:pt>
                <c:pt idx="4">
                  <c:v>71</c:v>
                </c:pt>
                <c:pt idx="5">
                  <c:v>69.3</c:v>
                </c:pt>
                <c:pt idx="6">
                  <c:v>65.5</c:v>
                </c:pt>
                <c:pt idx="7">
                  <c:v>57</c:v>
                </c:pt>
                <c:pt idx="8">
                  <c:v>88.7</c:v>
                </c:pt>
                <c:pt idx="9">
                  <c:v>84.2</c:v>
                </c:pt>
                <c:pt idx="10">
                  <c:v>78.2</c:v>
                </c:pt>
                <c:pt idx="11">
                  <c:v>77.599999999999994</c:v>
                </c:pt>
                <c:pt idx="12">
                  <c:v>85</c:v>
                </c:pt>
                <c:pt idx="13">
                  <c:v>63.9</c:v>
                </c:pt>
                <c:pt idx="14">
                  <c:v>65.099999999999994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19296"/>
        <c:axId val="185919688"/>
      </c:barChart>
      <c:catAx>
        <c:axId val="185919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  <c:crossAx val="185919688"/>
        <c:crosses val="autoZero"/>
        <c:auto val="1"/>
        <c:lblAlgn val="ctr"/>
        <c:lblOffset val="100"/>
        <c:noMultiLvlLbl val="0"/>
      </c:catAx>
      <c:valAx>
        <c:axId val="185919688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5919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52494212476843"/>
          <c:y val="0.93637920461593138"/>
          <c:w val="0.19367111874651691"/>
          <c:h val="6.1408298084360609E-2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37150601746051"/>
          <c:y val="3.560493520847989E-2"/>
          <c:w val="0.64946572151012827"/>
          <c:h val="0.86497756994214547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Лист1!$A$2:$A$34</c:f>
              <c:strCache>
                <c:ptCount val="33"/>
                <c:pt idx="0">
                  <c:v>Чукотский автономный округ</c:v>
                </c:pt>
                <c:pt idx="1">
                  <c:v>Ямало-Ненецкий автономный округ</c:v>
                </c:pt>
                <c:pt idx="2">
                  <c:v>Республика Башкортастан</c:v>
                </c:pt>
                <c:pt idx="3">
                  <c:v>Республика Коми</c:v>
                </c:pt>
                <c:pt idx="4">
                  <c:v>Республика Марий-Эл</c:v>
                </c:pt>
                <c:pt idx="5">
                  <c:v>Республика Мордовия</c:v>
                </c:pt>
                <c:pt idx="6">
                  <c:v>Республика Татарстан</c:v>
                </c:pt>
                <c:pt idx="7">
                  <c:v>Республика Удмурдия</c:v>
                </c:pt>
                <c:pt idx="8">
                  <c:v>Чувашская республика</c:v>
                </c:pt>
                <c:pt idx="9">
                  <c:v>Красноярский край</c:v>
                </c:pt>
                <c:pt idx="10">
                  <c:v>Брянская область</c:v>
                </c:pt>
                <c:pt idx="11">
                  <c:v>Астраханская
 область</c:v>
                </c:pt>
                <c:pt idx="12">
                  <c:v>Волгоградская область</c:v>
                </c:pt>
                <c:pt idx="13">
                  <c:v>Кемеровская область</c:v>
                </c:pt>
                <c:pt idx="14">
                  <c:v>Оренбургская область</c:v>
                </c:pt>
                <c:pt idx="15">
                  <c:v>Пензенская область</c:v>
                </c:pt>
                <c:pt idx="16">
                  <c:v>Самарская область</c:v>
                </c:pt>
                <c:pt idx="17">
                  <c:v>Саратовская область</c:v>
                </c:pt>
                <c:pt idx="18">
                  <c:v>Сахалинская область</c:v>
                </c:pt>
                <c:pt idx="19">
                  <c:v>Свердловская область</c:v>
                </c:pt>
                <c:pt idx="20">
                  <c:v>г.Москва, Московская область</c:v>
                </c:pt>
                <c:pt idx="21">
                  <c:v>Красноярский край</c:v>
                </c:pt>
                <c:pt idx="22">
                  <c:v>Ставропольский край</c:v>
                </c:pt>
                <c:pt idx="23">
                  <c:v>Санкт-Петербург</c:v>
                </c:pt>
                <c:pt idx="24">
                  <c:v>Китай</c:v>
                </c:pt>
                <c:pt idx="25">
                  <c:v>Туркменистан</c:v>
                </c:pt>
                <c:pt idx="26">
                  <c:v>Казахстан</c:v>
                </c:pt>
                <c:pt idx="27">
                  <c:v>Республика Армения</c:v>
                </c:pt>
                <c:pt idx="28">
                  <c:v>Республика Узбекистан</c:v>
                </c:pt>
                <c:pt idx="29">
                  <c:v>Арабская Республика Египет</c:v>
                </c:pt>
                <c:pt idx="30">
                  <c:v>Вьетнам</c:v>
                </c:pt>
                <c:pt idx="31">
                  <c:v>Киргизская Республика</c:v>
                </c:pt>
                <c:pt idx="32">
                  <c:v>Республика Ирак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  <c:pt idx="1">
                  <c:v>2</c:v>
                </c:pt>
                <c:pt idx="3">
                  <c:v>1</c:v>
                </c:pt>
                <c:pt idx="4">
                  <c:v>1</c:v>
                </c:pt>
                <c:pt idx="6">
                  <c:v>42</c:v>
                </c:pt>
                <c:pt idx="8">
                  <c:v>2</c:v>
                </c:pt>
                <c:pt idx="10">
                  <c:v>1</c:v>
                </c:pt>
                <c:pt idx="11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23</c:v>
                </c:pt>
                <c:pt idx="17">
                  <c:v>5</c:v>
                </c:pt>
                <c:pt idx="18">
                  <c:v>1</c:v>
                </c:pt>
                <c:pt idx="19">
                  <c:v>1</c:v>
                </c:pt>
                <c:pt idx="20">
                  <c:v>7</c:v>
                </c:pt>
                <c:pt idx="21">
                  <c:v>1</c:v>
                </c:pt>
                <c:pt idx="22">
                  <c:v>1</c:v>
                </c:pt>
                <c:pt idx="25">
                  <c:v>179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1">
                  <c:v>1</c:v>
                </c:pt>
                <c:pt idx="3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83764016"/>
        <c:axId val="183764408"/>
      </c:barChar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Лист1!$A$2:$A$34</c:f>
              <c:strCache>
                <c:ptCount val="33"/>
                <c:pt idx="0">
                  <c:v>Чукотский автономный округ</c:v>
                </c:pt>
                <c:pt idx="1">
                  <c:v>Ямало-Ненецкий автономный округ</c:v>
                </c:pt>
                <c:pt idx="2">
                  <c:v>Республика Башкортастан</c:v>
                </c:pt>
                <c:pt idx="3">
                  <c:v>Республика Коми</c:v>
                </c:pt>
                <c:pt idx="4">
                  <c:v>Республика Марий-Эл</c:v>
                </c:pt>
                <c:pt idx="5">
                  <c:v>Республика Мордовия</c:v>
                </c:pt>
                <c:pt idx="6">
                  <c:v>Республика Татарстан</c:v>
                </c:pt>
                <c:pt idx="7">
                  <c:v>Республика Удмурдия</c:v>
                </c:pt>
                <c:pt idx="8">
                  <c:v>Чувашская республика</c:v>
                </c:pt>
                <c:pt idx="9">
                  <c:v>Красноярский край</c:v>
                </c:pt>
                <c:pt idx="10">
                  <c:v>Брянская область</c:v>
                </c:pt>
                <c:pt idx="11">
                  <c:v>Астраханская
 область</c:v>
                </c:pt>
                <c:pt idx="12">
                  <c:v>Волгоградская область</c:v>
                </c:pt>
                <c:pt idx="13">
                  <c:v>Кемеровская область</c:v>
                </c:pt>
                <c:pt idx="14">
                  <c:v>Оренбургская область</c:v>
                </c:pt>
                <c:pt idx="15">
                  <c:v>Пензенская область</c:v>
                </c:pt>
                <c:pt idx="16">
                  <c:v>Самарская область</c:v>
                </c:pt>
                <c:pt idx="17">
                  <c:v>Саратовская область</c:v>
                </c:pt>
                <c:pt idx="18">
                  <c:v>Сахалинская область</c:v>
                </c:pt>
                <c:pt idx="19">
                  <c:v>Свердловская область</c:v>
                </c:pt>
                <c:pt idx="20">
                  <c:v>г.Москва, Московская область</c:v>
                </c:pt>
                <c:pt idx="21">
                  <c:v>Красноярский край</c:v>
                </c:pt>
                <c:pt idx="22">
                  <c:v>Ставропольский край</c:v>
                </c:pt>
                <c:pt idx="23">
                  <c:v>Санкт-Петербург</c:v>
                </c:pt>
                <c:pt idx="24">
                  <c:v>Китай</c:v>
                </c:pt>
                <c:pt idx="25">
                  <c:v>Туркменистан</c:v>
                </c:pt>
                <c:pt idx="26">
                  <c:v>Казахстан</c:v>
                </c:pt>
                <c:pt idx="27">
                  <c:v>Республика Армения</c:v>
                </c:pt>
                <c:pt idx="28">
                  <c:v>Республика Узбекистан</c:v>
                </c:pt>
                <c:pt idx="29">
                  <c:v>Арабская Республика Египет</c:v>
                </c:pt>
                <c:pt idx="30">
                  <c:v>Вьетнам</c:v>
                </c:pt>
                <c:pt idx="31">
                  <c:v>Киргизская Республика</c:v>
                </c:pt>
                <c:pt idx="32">
                  <c:v>Республика Ирак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1</c:v>
                </c:pt>
                <c:pt idx="2">
                  <c:v>1</c:v>
                </c:pt>
                <c:pt idx="5">
                  <c:v>1</c:v>
                </c:pt>
                <c:pt idx="6">
                  <c:v>23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2</c:v>
                </c:pt>
                <c:pt idx="16">
                  <c:v>32</c:v>
                </c:pt>
                <c:pt idx="19">
                  <c:v>1</c:v>
                </c:pt>
                <c:pt idx="20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15</c:v>
                </c:pt>
                <c:pt idx="3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764016"/>
        <c:axId val="183764408"/>
      </c:barChart>
      <c:catAx>
        <c:axId val="183764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83764408"/>
        <c:crosses val="autoZero"/>
        <c:auto val="1"/>
        <c:lblAlgn val="ctr"/>
        <c:lblOffset val="100"/>
        <c:noMultiLvlLbl val="0"/>
      </c:catAx>
      <c:valAx>
        <c:axId val="183764408"/>
        <c:scaling>
          <c:orientation val="minMax"/>
          <c:max val="18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effectLst>
            <a:softEdge rad="25400"/>
          </a:effectLst>
        </c:spPr>
        <c:crossAx val="183764016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37150601746051"/>
          <c:y val="3.560493520847989E-2"/>
          <c:w val="0.64946572151012827"/>
          <c:h val="0.864977569942145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ЗАЧИСЛЕННЫХ
(НАЛИЧИЕ ОРИГИНАЛА)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БИОЛОГО-МЕДИЦИНСКАЯ БЕЗОПАСНОСТЬ</c:v>
                </c:pt>
                <c:pt idx="1">
                  <c:v>ЖУРНАЛИСТИКА</c:v>
                </c:pt>
                <c:pt idx="2">
                  <c:v>ИНОСТРАННЫЙ  (АНГЛИЙСКИЙ) ЯЗЫК. ИНОСТРАННЫЙ (НЕМЕЦКИЙ) ЯЗЫК</c:v>
                </c:pt>
                <c:pt idx="3">
                  <c:v>ИНОСТРАННЫЙ  (АНГЛИЙСКИЙ) ЯЗЫК. ИНОСТРАННЫЙ (ФРАНЦУЗСКИЙ) ЯЗЫК</c:v>
                </c:pt>
                <c:pt idx="4">
                  <c:v>ИНОСТРАННЫЙ  (НЕМЕЦКИЙ) ЯЗЫК. ИНОСТРАННЫЙ (АНГЛИЙСКИЙ) ЯЗЫК</c:v>
                </c:pt>
                <c:pt idx="5">
                  <c:v>МЕНЕДЖМЕНТ В СОЦИАЛЬНОЙ СФЕРЕ</c:v>
                </c:pt>
                <c:pt idx="6">
                  <c:v>РУССКИЙ ЯЗЫК.ЛИТЕРАТУРА</c:v>
                </c:pt>
                <c:pt idx="7">
                  <c:v>ТЕХНОЛОГИЯ.ИНФОРМАТИКА</c:v>
                </c:pt>
                <c:pt idx="8">
                  <c:v>ФИЗИКА.МАТЕМАТИКА</c:v>
                </c:pt>
                <c:pt idx="9">
                  <c:v>РУССКИЙ ЯЗЫК.ЛИТЕРАТУРА (ЗАОЧНО)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765192"/>
        <c:axId val="184997816"/>
      </c:barChart>
      <c:catAx>
        <c:axId val="183765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84997816"/>
        <c:crosses val="autoZero"/>
        <c:auto val="1"/>
        <c:lblAlgn val="ctr"/>
        <c:lblOffset val="100"/>
        <c:noMultiLvlLbl val="0"/>
      </c:catAx>
      <c:valAx>
        <c:axId val="184997816"/>
        <c:scaling>
          <c:orientation val="minMax"/>
          <c:max val="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effectLst>
            <a:softEdge rad="25400"/>
          </a:effectLst>
        </c:spPr>
        <c:crossAx val="183765192"/>
        <c:crosses val="autoZero"/>
        <c:crossBetween val="between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9653" y="1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1BFAB-6C03-4CCD-A292-4C0406107AA7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6662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9653" y="943160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FDE1-BC04-4A0A-84CF-0EBDF7DDD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0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0FDE1-BC04-4A0A-84CF-0EBDF7DDD67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2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94A8-A5EC-4AA5-A7A9-89040EFFEA45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0" y="-603250"/>
            <a:ext cx="9906000" cy="1655763"/>
          </a:xfrm>
          <a:prstGeom prst="rect">
            <a:avLst/>
          </a:prstGeom>
          <a:gradFill rotWithShape="1">
            <a:gsLst>
              <a:gs pos="0">
                <a:srgbClr val="A4CBFA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0" y="4724400"/>
            <a:ext cx="9906000" cy="2133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A4CBF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6" name="Picture 32" descr="forfon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275" y="3479800"/>
            <a:ext cx="1155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01_world"/>
          <p:cNvPicPr>
            <a:picLocks noChangeAspect="1" noChangeArrowheads="1"/>
          </p:cNvPicPr>
          <p:nvPr/>
        </p:nvPicPr>
        <p:blipFill>
          <a:blip r:embed="rId3"/>
          <a:srcRect b="27940"/>
          <a:stretch>
            <a:fillRect/>
          </a:stretch>
        </p:blipFill>
        <p:spPr bwMode="auto">
          <a:xfrm>
            <a:off x="-303213" y="1773238"/>
            <a:ext cx="10566401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-2608263" y="2852738"/>
            <a:ext cx="5416551" cy="3603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-2608263" y="3213100"/>
            <a:ext cx="5416551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-2608263" y="2492375"/>
            <a:ext cx="5416551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-519113" y="1628775"/>
            <a:ext cx="2592388" cy="259238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8148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4" name="Picture 6" descr="original_metal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6703" y="2096432"/>
            <a:ext cx="1861183" cy="168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0" y="4797425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-19050" y="5734050"/>
            <a:ext cx="992505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" name="Text Box 2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92413" y="5876925"/>
            <a:ext cx="432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Приступить к просмотру</a:t>
            </a:r>
          </a:p>
        </p:txBody>
      </p:sp>
      <p:sp>
        <p:nvSpPr>
          <p:cNvPr id="60" name="Text Box 2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2792413" y="6308725"/>
            <a:ext cx="432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выход</a:t>
            </a:r>
          </a:p>
        </p:txBody>
      </p:sp>
      <p:pic>
        <p:nvPicPr>
          <p:cNvPr id="61" name="Picture 4" descr="Эмблема УлГПУ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7355" y="2133600"/>
            <a:ext cx="1613933" cy="165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3944938" y="2565400"/>
            <a:ext cx="45259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60A4F6"/>
                </a:solidFill>
              </a:rPr>
              <a:t>УЛЬЯНОВСКИЙ ГОСУДАРСТВЕННЫЙ </a:t>
            </a:r>
          </a:p>
          <a:p>
            <a:r>
              <a:rPr lang="ru-RU" b="1" dirty="0">
                <a:solidFill>
                  <a:srgbClr val="60A4F6"/>
                </a:solidFill>
              </a:rPr>
              <a:t>ПЕДАГОГИЧЕСКИЙ УНИВЕРСИТЕТ </a:t>
            </a:r>
          </a:p>
          <a:p>
            <a:r>
              <a:rPr lang="ru-RU" b="1" dirty="0">
                <a:solidFill>
                  <a:srgbClr val="60A4F6"/>
                </a:solidFill>
              </a:rPr>
              <a:t>ИМЕНИ И.Н. УЛЬЯНОВА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5786" y="642918"/>
            <a:ext cx="7985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Приемная кампания 2017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6 -0.00093 L 0.56953 -0.0009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976 -0.00116 L 0.56953 -0.001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5976 -0.00254 L 0.56953 -0.002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9" grpId="0"/>
      <p:bldP spid="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861048"/>
            <a:ext cx="9143999" cy="30130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3999" cy="31409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ПОСТУПЛЕНИЕ ПО РЕГИОНАМ РОССИИ ИНОСТРАННЫХ ГОСУДАРСТВ НА ОЧНОЙ ФОРМЕ ОБУЧЕНИЯ (БЮДЖЕТ/ВНЕБЮДЖЕТ) 2016-2017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56731763"/>
              </p:ext>
            </p:extLst>
          </p:nvPr>
        </p:nvGraphicFramePr>
        <p:xfrm>
          <a:off x="179512" y="764704"/>
          <a:ext cx="8733086" cy="588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844943"/>
            <a:ext cx="9143999" cy="30130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3999" cy="31409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ПОСТУПЛЕНИЕ АБИТУРИЕНТОВ С  </a:t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УНИВЕРСИТЕТСКИХ КЛАССЫ УлГПУ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59748703"/>
              </p:ext>
            </p:extLst>
          </p:nvPr>
        </p:nvGraphicFramePr>
        <p:xfrm>
          <a:off x="179512" y="764704"/>
          <a:ext cx="8733086" cy="588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59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bg1"/>
            </a:gs>
            <a:gs pos="100000">
              <a:srgbClr val="A4C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8" y="3140969"/>
            <a:ext cx="9128752" cy="3717032"/>
          </a:xfrm>
          <a:prstGeom prst="rect">
            <a:avLst/>
          </a:prstGeom>
        </p:spPr>
      </p:pic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0"/>
            <a:ext cx="9144000" cy="3501008"/>
          </a:xfrm>
          <a:prstGeom prst="rect">
            <a:avLst/>
          </a:prstGeom>
          <a:gradFill rotWithShape="1">
            <a:gsLst>
              <a:gs pos="0">
                <a:srgbClr val="A4CBFA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7772400" cy="50006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СРАВНЕНИЕ ПЛАНА ПРИЕМА ОЧНОЙФОРМЫ ОБУЧЕНИЯ </a:t>
            </a:r>
          </a:p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(МЕСТА ФИНАНСИРУЕМЫЕ ИЗ ФЕДЕРАЛЬНОГО БЮДЖЕТА) 2016, 2017 года</a:t>
            </a: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34946"/>
              </p:ext>
            </p:extLst>
          </p:nvPr>
        </p:nvGraphicFramePr>
        <p:xfrm>
          <a:off x="179512" y="548680"/>
          <a:ext cx="8640959" cy="5832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132"/>
                <a:gridCol w="1180220"/>
                <a:gridCol w="811402"/>
                <a:gridCol w="737638"/>
                <a:gridCol w="1299115"/>
                <a:gridCol w="609726"/>
                <a:gridCol w="609726"/>
              </a:tblGrid>
              <a:tr h="4352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Направление подготовки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Квалификация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План приема</a:t>
                      </a:r>
                      <a:endParaRPr lang="ru-RU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Квалификация</a:t>
                      </a:r>
                      <a:endParaRPr lang="ru-RU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План приема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Бакалавр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Магистр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Социальная работа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Педагогическое образование</a:t>
                      </a:r>
                      <a:endParaRPr lang="ru-RU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Психолого-педагогическое образование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45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93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Специальное (дефектологическое) образование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Профессиональное обучение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93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Педагогическое образование </a:t>
                      </a:r>
                      <a:endParaRPr lang="ru-RU" sz="140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 2 профилями подготовки)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370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384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Теология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93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Музеология и охрана объектов культурного и природного наследия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Квота МОН для иностранных граждан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  <a:tr h="435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Итого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540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544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9000">
                          <a:schemeClr val="bg1">
                            <a:alpha val="51000"/>
                          </a:schemeClr>
                        </a:gs>
                        <a:gs pos="100000">
                          <a:srgbClr val="A4CBFA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4944"/>
            <a:ext cx="9144002" cy="39330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1" cy="350100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00131"/>
              </p:ext>
            </p:extLst>
          </p:nvPr>
        </p:nvGraphicFramePr>
        <p:xfrm>
          <a:off x="107503" y="415546"/>
          <a:ext cx="8900014" cy="6370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554"/>
                <a:gridCol w="719674"/>
                <a:gridCol w="791641"/>
                <a:gridCol w="935576"/>
                <a:gridCol w="503772"/>
                <a:gridCol w="863608"/>
                <a:gridCol w="575739"/>
                <a:gridCol w="647706"/>
                <a:gridCol w="618744"/>
              </a:tblGrid>
              <a:tr h="26031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НАПРАВЛЕНИЯ ПОДГОТОВКИ </a:t>
                      </a:r>
                      <a:b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(СПЕЦИАЛЬНОСТИ)</a:t>
                      </a:r>
                      <a:b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ЗАЧИСЛЕННО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Бакалавриат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Специалитет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Магистратура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ВНЕБЮДЖЕТНЫЕ МЕСТА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120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Педагогическое образование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476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Педагогическое образование </a:t>
                      </a:r>
                      <a:b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(с двумя профилями подготовки)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384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23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78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3978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Психолого-педагогическое образование 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35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484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Профессиональное обучение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494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Специальное (дефектологическое) образование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2215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Юриспруденция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38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Музеология  и охрана объектов культурного и природного наследия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179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Социальная работа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17955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Журналистика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179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Биология 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17955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Теология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b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262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Управление персоналом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3304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Перевод и переводоведение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  <a:tr h="260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544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35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369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7772400" cy="50006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КОЛИЧЕСТВО ЗАЧИСЛЕННЫХ НА ОЧНУЮ ФОРМУ ОБУЧЕНИЯ, 2017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73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3573016"/>
            <a:ext cx="9108504" cy="328498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A4CBF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-32209" y="23582"/>
            <a:ext cx="9144000" cy="3212976"/>
          </a:xfrm>
          <a:prstGeom prst="rect">
            <a:avLst/>
          </a:prstGeom>
          <a:gradFill rotWithShape="1">
            <a:gsLst>
              <a:gs pos="0">
                <a:srgbClr val="A4CBFA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ОБЩИЙ КОНКУРС НА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ОЧНОЙ ФОРМЕ ОБУЧЕНИЯ, 2017 (2016)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030029"/>
              </p:ext>
            </p:extLst>
          </p:nvPr>
        </p:nvGraphicFramePr>
        <p:xfrm>
          <a:off x="75294" y="557789"/>
          <a:ext cx="8928993" cy="6030454"/>
        </p:xfrm>
        <a:graphic>
          <a:graphicData uri="http://schemas.openxmlformats.org/drawingml/2006/table">
            <a:tbl>
              <a:tblPr/>
              <a:tblGrid>
                <a:gridCol w="4775160"/>
                <a:gridCol w="1160903"/>
                <a:gridCol w="1160903"/>
                <a:gridCol w="896012"/>
                <a:gridCol w="936015"/>
              </a:tblGrid>
              <a:tr h="3748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НАПРАВЛЕНИЯ ПОДГОТОВКИ </a:t>
                      </a:r>
                      <a:b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(СПЕЦИАЛЬНОСТИ)</a:t>
                      </a:r>
                      <a:b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Общий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конкурс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(чел./место) 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3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БЮДЖЕТНЫЕ МЕСТА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ТОМ ЧИСЛЕ ЦЕЛЕВОЙ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ПРИЕМ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ВНЕБЮДЖЕТНЫЕ МЕСТА</a:t>
                      </a:r>
                      <a:endParaRPr lang="ru-RU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МАГИСТРАТУРА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Педагогическое образование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13,5(10,8)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cs typeface="Times New Roman"/>
                        </a:rPr>
                        <a:t>3(2,5)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10,4(2</a:t>
                      </a: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83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Педагогическое образование (с двумя профилями подготовки)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15,4(14,9)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cs typeface="Times New Roman"/>
                        </a:rPr>
                        <a:t>2(2,7)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3,4(4)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Психолого-педагогическое образование 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14(11,4)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1(1)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Профессиональное обучение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24,7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(26,2)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cs typeface="Times New Roman"/>
                        </a:rPr>
                        <a:t>1,7(1)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Специальное (дефектологическое) образование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12,4(11,2)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cs typeface="Times New Roman"/>
                        </a:rPr>
                        <a:t>2,8(2)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Юриспруденция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3,8(4,7)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83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Музеология  и охрана объектов культурного и природного наследия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26,7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(20,9)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03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Социальная работа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23,7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(32,1)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6(4)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7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8,9(13,8)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1(1)</a:t>
                      </a: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3,5(3)</a:t>
                      </a:r>
                      <a:r>
                        <a:rPr lang="ru-RU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7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Журналистика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3,2(2)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Управление персоналом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5,6(8,6)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Перевод и переводоведение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+mn-ea"/>
                          <a:cs typeface="Times New Roman"/>
                        </a:rPr>
                        <a:t>5,7(5)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9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Среднее  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15,9(16,4)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1,9(1,7)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5(4,3)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724215"/>
            <a:ext cx="9144000" cy="2133785"/>
          </a:xfrm>
          <a:prstGeom prst="rect">
            <a:avLst/>
          </a:prstGeom>
        </p:spPr>
      </p:pic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0"/>
            <a:ext cx="9144001" cy="3212976"/>
          </a:xfrm>
          <a:prstGeom prst="rect">
            <a:avLst/>
          </a:prstGeom>
          <a:gradFill rotWithShape="1">
            <a:gsLst>
              <a:gs pos="0">
                <a:srgbClr val="A4CBFA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82552"/>
            <a:ext cx="8229600" cy="65403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ОБЩИЙ КОНКУРС НА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ОЧНОЙ ФОРМЕ ОБУЧЕНИЯ, 2017 (2016)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83582"/>
              </p:ext>
            </p:extLst>
          </p:nvPr>
        </p:nvGraphicFramePr>
        <p:xfrm>
          <a:off x="179512" y="571480"/>
          <a:ext cx="8715436" cy="5894349"/>
        </p:xfrm>
        <a:graphic>
          <a:graphicData uri="http://schemas.openxmlformats.org/drawingml/2006/table">
            <a:tbl>
              <a:tblPr/>
              <a:tblGrid>
                <a:gridCol w="5865489"/>
                <a:gridCol w="1425845"/>
                <a:gridCol w="1424102"/>
              </a:tblGrid>
              <a:tr h="4813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Педагогическое 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образование(с двумя профилями подготовки)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Общий конкурс </a:t>
                      </a:r>
                      <a:b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(чел./место)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БЮДЖЕТНЫЕ МЕСТА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ТОМ ЧИСЛЕ ЦЕЛЕВОЙ </a:t>
                      </a:r>
                      <a:r>
                        <a:rPr lang="ru-RU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ПРИЕМ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История.Обществознание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27,4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(21,2)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3,9(5)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Русский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язык.Литература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6,2(4,8)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1,7(2)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07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Биология.Химия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7,5(9,1)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3,5(1,8)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0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География.Экология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19,2(21,5)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1(1)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Математика.Информатика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15,8(16,2)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1,6(2)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Математика.Иностранный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язык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10,2(14,1)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1,5(1,6)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Физика.Математика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13,9(14,8)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2(2,3)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Физическая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культура.Безопасность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жизнедеятельности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12,5(8,3)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2,6(2)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Технология.Информатика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11,6(13,4)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1(1,6)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6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английский.китайский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6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английский.немецкий</a:t>
                      </a: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11,9(12,1)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1(5,2)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немецкий.английский</a:t>
                      </a: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11,8(12,1)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1(2,6)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6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французский.английский</a:t>
                      </a: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12,2(12,8)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1,3(2,2)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60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Иностранные (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английский.французский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 языки 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26,1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(29,4)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2(4,6)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Дошкольное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образование.Начальное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образование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15,6(20,4)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2,6(5)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Начальное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образование.Информатика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15,1(13,2)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1,3(3)</a:t>
                      </a:r>
                      <a:endParaRPr 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573017"/>
            <a:ext cx="9143999" cy="3284984"/>
          </a:xfrm>
          <a:prstGeom prst="rect">
            <a:avLst/>
          </a:prstGeom>
        </p:spPr>
      </p:pic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0"/>
            <a:ext cx="9143999" cy="2996952"/>
          </a:xfrm>
          <a:prstGeom prst="rect">
            <a:avLst/>
          </a:prstGeom>
          <a:gradFill rotWithShape="1">
            <a:gsLst>
              <a:gs pos="0">
                <a:srgbClr val="A4CBFA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16509905"/>
              </p:ext>
            </p:extLst>
          </p:nvPr>
        </p:nvGraphicFramePr>
        <p:xfrm>
          <a:off x="153742" y="-243408"/>
          <a:ext cx="883651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60" y="0"/>
            <a:ext cx="8401080" cy="90872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ПРОХОДНЫЕ БАЛЛЫ НА ОЧНОЙ ФОРМЕ ОБУЧЕНИЯ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(бюджетные места) 2016-2017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7072"/>
            <a:ext cx="9144000" cy="27809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990"/>
            <a:ext cx="9144001" cy="32149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ПРОХОДНЫЕ БАЛЛЫ НА ОЧНОЙ ФОРМЕ ОБУЧЕНИЯ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Педагогическое образование (с двумя профилями подготовки) 2016-2017 год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5980679"/>
              </p:ext>
            </p:extLst>
          </p:nvPr>
        </p:nvGraphicFramePr>
        <p:xfrm>
          <a:off x="107504" y="857232"/>
          <a:ext cx="8932600" cy="590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0" y="3789041"/>
            <a:ext cx="9145420" cy="309480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32849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СРЕДНИЙ БАЛЛ ЕГЭ НА ОЧНОЙ ФОРМЕ ОБУЧЕНИЯ (БЮДЖЕТ/ВНЕБЮДЖЕТ) 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2016-2017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6311060"/>
              </p:ext>
            </p:extLst>
          </p:nvPr>
        </p:nvGraphicFramePr>
        <p:xfrm>
          <a:off x="179512" y="857232"/>
          <a:ext cx="8856984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789041"/>
            <a:ext cx="9144001" cy="30689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32849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СРЕДНИЙ БАЛЛ ЕГЭ НА ОЧНОЙ ФОРМЕ ОБУЧЕНИЯ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Педагогическое образование (с двумя профилями подготовки)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2016-2017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71593383"/>
              </p:ext>
            </p:extLst>
          </p:nvPr>
        </p:nvGraphicFramePr>
        <p:xfrm>
          <a:off x="179512" y="857232"/>
          <a:ext cx="8856984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29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504</Words>
  <Application>Microsoft Office PowerPoint</Application>
  <PresentationFormat>Экран (4:3)</PresentationFormat>
  <Paragraphs>311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Cyr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ОБЩИЙ КОНКУРС НА ОЧНОЙ ФОРМЕ ОБУЧЕНИЯ, 2017 (2016) </vt:lpstr>
      <vt:lpstr>ОБЩИЙ КОНКУРС НА ОЧНОЙ ФОРМЕ ОБУЧЕНИЯ, 2017 (2016)</vt:lpstr>
      <vt:lpstr> ПРОХОДНЫЕ БАЛЛЫ НА ОЧНОЙ ФОРМЕ ОБУЧЕНИЯ (бюджетные места) 2016-2017</vt:lpstr>
      <vt:lpstr>ПРОХОДНЫЕ БАЛЛЫ НА ОЧНОЙ ФОРМЕ ОБУЧЕНИЯ  Педагогическое образование (с двумя профилями подготовки) 2016-2017 год</vt:lpstr>
      <vt:lpstr>СРЕДНИЙ БАЛЛ ЕГЭ НА ОЧНОЙ ФОРМЕ ОБУЧЕНИЯ (БЮДЖЕТ/ВНЕБЮДЖЕТ)  2016-2017</vt:lpstr>
      <vt:lpstr>СРЕДНИЙ БАЛЛ ЕГЭ НА ОЧНОЙ ФОРМЕ ОБУЧЕНИЯ Педагогическое образование (с двумя профилями подготовки) 2016-2017 год</vt:lpstr>
      <vt:lpstr>ПОСТУПЛЕНИЕ ПО РЕГИОНАМ РОССИИ ИНОСТРАННЫХ ГОСУДАРСТВ НА ОЧНОЙ ФОРМЕ ОБУЧЕНИЯ (БЮДЖЕТ/ВНЕБЮДЖЕТ) 2016-2017</vt:lpstr>
      <vt:lpstr>ПОСТУПЛЕНИЕ АБИТУРИЕНТОВ С   УНИВЕРСИТЕТСКИХ КЛАССЫ УлГПУ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ПРИЕМНАЯ КАМПАНИЯ 2012  ФГБОУ ВПО «Ульяновский государственный педагогический университет имени И.Н. Ульянова»</dc:title>
  <dc:creator>пользователь</dc:creator>
  <cp:lastModifiedBy>Алеев Фарид Талгатович</cp:lastModifiedBy>
  <cp:revision>199</cp:revision>
  <cp:lastPrinted>2017-08-29T09:30:53Z</cp:lastPrinted>
  <dcterms:created xsi:type="dcterms:W3CDTF">2012-08-30T05:56:00Z</dcterms:created>
  <dcterms:modified xsi:type="dcterms:W3CDTF">2017-08-30T11:07:36Z</dcterms:modified>
</cp:coreProperties>
</file>